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  <p:sldMasterId id="2147483781" r:id="rId2"/>
    <p:sldMasterId id="2147483794" r:id="rId3"/>
  </p:sldMasterIdLst>
  <p:notesMasterIdLst>
    <p:notesMasterId r:id="rId19"/>
  </p:notesMasterIdLst>
  <p:sldIdLst>
    <p:sldId id="458" r:id="rId4"/>
    <p:sldId id="459" r:id="rId5"/>
    <p:sldId id="460" r:id="rId6"/>
    <p:sldId id="461" r:id="rId7"/>
    <p:sldId id="462" r:id="rId8"/>
    <p:sldId id="463" r:id="rId9"/>
    <p:sldId id="464" r:id="rId10"/>
    <p:sldId id="465" r:id="rId11"/>
    <p:sldId id="466" r:id="rId12"/>
    <p:sldId id="467" r:id="rId13"/>
    <p:sldId id="468" r:id="rId14"/>
    <p:sldId id="469" r:id="rId15"/>
    <p:sldId id="470" r:id="rId16"/>
    <p:sldId id="471" r:id="rId17"/>
    <p:sldId id="472" r:id="rId18"/>
  </p:sldIdLst>
  <p:sldSz cx="9144000" cy="5143500" type="screen16x9"/>
  <p:notesSz cx="6858000" cy="9144000"/>
  <p:defaultTextStyle>
    <a:defPPr>
      <a:defRPr lang="en-US"/>
    </a:defPPr>
    <a:lvl1pPr marL="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/>
    <p:restoredTop sz="71803" autoAdjust="0"/>
  </p:normalViewPr>
  <p:slideViewPr>
    <p:cSldViewPr snapToGrid="0" snapToObjects="1">
      <p:cViewPr varScale="1">
        <p:scale>
          <a:sx n="128" d="100"/>
          <a:sy n="128" d="100"/>
        </p:scale>
        <p:origin x="1904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Norway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</c:numCache>
            </c:numRef>
          </c:cat>
          <c:val>
            <c:numRef>
              <c:f>Sheet1!$B$2:$B$11</c:f>
              <c:numCache>
                <c:formatCode>0</c:formatCode>
                <c:ptCount val="10"/>
                <c:pt idx="0">
                  <c:v>0.0</c:v>
                </c:pt>
                <c:pt idx="1">
                  <c:v>1.0</c:v>
                </c:pt>
                <c:pt idx="2">
                  <c:v>3.0</c:v>
                </c:pt>
                <c:pt idx="3">
                  <c:v>6.0</c:v>
                </c:pt>
                <c:pt idx="4">
                  <c:v>13.0</c:v>
                </c:pt>
                <c:pt idx="5">
                  <c:v>17.0</c:v>
                </c:pt>
                <c:pt idx="6">
                  <c:v>16.0</c:v>
                </c:pt>
                <c:pt idx="7">
                  <c:v>21.0</c:v>
                </c:pt>
                <c:pt idx="8">
                  <c:v>31.0</c:v>
                </c:pt>
                <c:pt idx="9">
                  <c:v>44.0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08E-41B8-8D98-D60A88B66B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UK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</c:numCache>
            </c:numRef>
          </c:cat>
          <c:val>
            <c:numRef>
              <c:f>Sheet1!$C$2:$C$11</c:f>
              <c:numCache>
                <c:formatCode>0.0</c:formatCode>
                <c:ptCount val="10"/>
                <c:pt idx="0">
                  <c:v>0.0134747666210495</c:v>
                </c:pt>
                <c:pt idx="1">
                  <c:v>0.0644853154354253</c:v>
                </c:pt>
                <c:pt idx="2">
                  <c:v>0.125271965486803</c:v>
                </c:pt>
                <c:pt idx="3">
                  <c:v>0.167858982275709</c:v>
                </c:pt>
                <c:pt idx="4">
                  <c:v>0.600736566680611</c:v>
                </c:pt>
                <c:pt idx="5">
                  <c:v>1.093289923009701</c:v>
                </c:pt>
                <c:pt idx="6">
                  <c:v>1.502935370814981</c:v>
                </c:pt>
                <c:pt idx="7">
                  <c:v>2.045247137682169</c:v>
                </c:pt>
                <c:pt idx="8">
                  <c:v>2.573302213747141</c:v>
                </c:pt>
                <c:pt idx="9" formatCode="0">
                  <c:v>2.6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08E-41B8-8D98-D60A88B66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829515808"/>
        <c:axId val="-829511808"/>
      </c:lineChart>
      <c:catAx>
        <c:axId val="-82951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829511808"/>
        <c:crosses val="autoZero"/>
        <c:auto val="1"/>
        <c:lblAlgn val="ctr"/>
        <c:lblOffset val="100"/>
        <c:tickLblSkip val="2"/>
        <c:noMultiLvlLbl val="0"/>
      </c:catAx>
      <c:valAx>
        <c:axId val="-82951180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-829515808"/>
        <c:crossesAt val="1.0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Norway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</c:numCache>
            </c:numRef>
          </c:cat>
          <c:val>
            <c:numRef>
              <c:f>Sheet1!$B$2:$B$11</c:f>
              <c:numCache>
                <c:formatCode>0</c:formatCode>
                <c:ptCount val="10"/>
                <c:pt idx="0">
                  <c:v>0.0</c:v>
                </c:pt>
                <c:pt idx="1">
                  <c:v>1.0</c:v>
                </c:pt>
                <c:pt idx="2">
                  <c:v>3.0</c:v>
                </c:pt>
                <c:pt idx="3">
                  <c:v>6.0</c:v>
                </c:pt>
                <c:pt idx="4">
                  <c:v>13.0</c:v>
                </c:pt>
                <c:pt idx="5">
                  <c:v>17.0</c:v>
                </c:pt>
                <c:pt idx="6">
                  <c:v>16.0</c:v>
                </c:pt>
                <c:pt idx="7">
                  <c:v>21.0</c:v>
                </c:pt>
                <c:pt idx="8">
                  <c:v>31.0</c:v>
                </c:pt>
                <c:pt idx="9">
                  <c:v>44.0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08E-41B8-8D98-D60A88B66B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UK</c:v>
                </c:pt>
              </c:strCache>
            </c:strRef>
          </c:tx>
          <c:spPr>
            <a:ln w="635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</c:numCache>
            </c:numRef>
          </c:cat>
          <c:val>
            <c:numRef>
              <c:f>Sheet1!$C$2:$C$11</c:f>
              <c:numCache>
                <c:formatCode>0%</c:formatCode>
                <c:ptCount val="10"/>
                <c:pt idx="0">
                  <c:v>0.0896213843210249</c:v>
                </c:pt>
                <c:pt idx="1">
                  <c:v>0.164564182767701</c:v>
                </c:pt>
                <c:pt idx="2">
                  <c:v>0.328888768761833</c:v>
                </c:pt>
                <c:pt idx="3">
                  <c:v>0.711030089336909</c:v>
                </c:pt>
                <c:pt idx="4">
                  <c:v>1.51317687672181</c:v>
                </c:pt>
                <c:pt idx="5">
                  <c:v>2.64956043143217</c:v>
                </c:pt>
                <c:pt idx="6">
                  <c:v>3.664128790753346</c:v>
                </c:pt>
                <c:pt idx="7">
                  <c:v>5.112900395507308</c:v>
                </c:pt>
                <c:pt idx="8">
                  <c:v>7.10146223575498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08E-41B8-8D98-D60A88B66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824058832"/>
        <c:axId val="-824078096"/>
      </c:lineChart>
      <c:catAx>
        <c:axId val="-82405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824078096"/>
        <c:crosses val="autoZero"/>
        <c:auto val="1"/>
        <c:lblAlgn val="ctr"/>
        <c:lblOffset val="100"/>
        <c:tickLblSkip val="2"/>
        <c:noMultiLvlLbl val="0"/>
      </c:catAx>
      <c:valAx>
        <c:axId val="-82407809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824058832"/>
        <c:crossesAt val="1.0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Car Journeys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  <c:pt idx="17">
                  <c:v>2017.0</c:v>
                </c:pt>
                <c:pt idx="18">
                  <c:v>2018.0</c:v>
                </c:pt>
              </c:numCache>
            </c:numRef>
          </c:cat>
          <c:val>
            <c:numRef>
              <c:f>Sheet1!$B$2:$B$20</c:f>
              <c:numCache>
                <c:formatCode>0%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-0.00961538461538458</c:v>
                </c:pt>
                <c:pt idx="3">
                  <c:v>-0.0192307692307693</c:v>
                </c:pt>
                <c:pt idx="4">
                  <c:v>-0.0384615384615385</c:v>
                </c:pt>
                <c:pt idx="5">
                  <c:v>-0.0480769230769231</c:v>
                </c:pt>
                <c:pt idx="6">
                  <c:v>-0.0288461538461539</c:v>
                </c:pt>
                <c:pt idx="7">
                  <c:v>-0.00961538461538458</c:v>
                </c:pt>
                <c:pt idx="8">
                  <c:v>-0.0865384615384616</c:v>
                </c:pt>
                <c:pt idx="9">
                  <c:v>-0.0673076923076924</c:v>
                </c:pt>
                <c:pt idx="10">
                  <c:v>-0.0673076923076924</c:v>
                </c:pt>
                <c:pt idx="11">
                  <c:v>-0.0865384615384616</c:v>
                </c:pt>
                <c:pt idx="12">
                  <c:v>-0.0865384615384616</c:v>
                </c:pt>
                <c:pt idx="13">
                  <c:v>-0.0961538461538462</c:v>
                </c:pt>
                <c:pt idx="14">
                  <c:v>-0.076923076923077</c:v>
                </c:pt>
                <c:pt idx="15">
                  <c:v>-0.0865384615384616</c:v>
                </c:pt>
                <c:pt idx="16">
                  <c:v>-0.0961538461538462</c:v>
                </c:pt>
                <c:pt idx="17">
                  <c:v>-0.0865384615384616</c:v>
                </c:pt>
                <c:pt idx="18">
                  <c:v>-0.0961538461538462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08E-41B8-8D98-D60A88B66B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P/T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  <c:pt idx="17">
                  <c:v>2017.0</c:v>
                </c:pt>
                <c:pt idx="18">
                  <c:v>2018.0</c:v>
                </c:pt>
              </c:numCache>
            </c:numRef>
          </c:cat>
          <c:val>
            <c:numRef>
              <c:f>Sheet1!$C$2:$C$20</c:f>
              <c:numCache>
                <c:formatCode>0%</c:formatCode>
                <c:ptCount val="19"/>
                <c:pt idx="0">
                  <c:v>0.0</c:v>
                </c:pt>
                <c:pt idx="1">
                  <c:v>0.0163934426229509</c:v>
                </c:pt>
                <c:pt idx="2">
                  <c:v>0.0491803278688526</c:v>
                </c:pt>
                <c:pt idx="3">
                  <c:v>0.131147540983607</c:v>
                </c:pt>
                <c:pt idx="4">
                  <c:v>0.163934426229508</c:v>
                </c:pt>
                <c:pt idx="5">
                  <c:v>0.131147540983607</c:v>
                </c:pt>
                <c:pt idx="6">
                  <c:v>0.147540983606557</c:v>
                </c:pt>
                <c:pt idx="7">
                  <c:v>0.229508196721312</c:v>
                </c:pt>
                <c:pt idx="8">
                  <c:v>0.327868852459016</c:v>
                </c:pt>
                <c:pt idx="9">
                  <c:v>0.344262295081967</c:v>
                </c:pt>
                <c:pt idx="10">
                  <c:v>0.377049180327869</c:v>
                </c:pt>
                <c:pt idx="11">
                  <c:v>0.426229508196721</c:v>
                </c:pt>
                <c:pt idx="12">
                  <c:v>0.491803278688525</c:v>
                </c:pt>
                <c:pt idx="13">
                  <c:v>0.524590163934426</c:v>
                </c:pt>
                <c:pt idx="14">
                  <c:v>0.557377049180328</c:v>
                </c:pt>
                <c:pt idx="15">
                  <c:v>0.573770491803279</c:v>
                </c:pt>
                <c:pt idx="16">
                  <c:v>0.557377049180328</c:v>
                </c:pt>
                <c:pt idx="17">
                  <c:v>0.557377049180328</c:v>
                </c:pt>
                <c:pt idx="18">
                  <c:v>0.557377049180328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08E-41B8-8D98-D60A88B66B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ln w="635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  <c:pt idx="17">
                  <c:v>2017.0</c:v>
                </c:pt>
                <c:pt idx="18">
                  <c:v>2018.0</c:v>
                </c:pt>
              </c:numCache>
            </c:numRef>
          </c:cat>
          <c:val>
            <c:numRef>
              <c:f>Sheet1!$D$2:$D$20</c:f>
              <c:numCache>
                <c:formatCode>0%</c:formatCode>
                <c:ptCount val="19"/>
                <c:pt idx="0">
                  <c:v>0.0</c:v>
                </c:pt>
                <c:pt idx="1">
                  <c:v>0.0327868852459017</c:v>
                </c:pt>
                <c:pt idx="2">
                  <c:v>0.0491803278688526</c:v>
                </c:pt>
                <c:pt idx="3">
                  <c:v>0.0327868852459017</c:v>
                </c:pt>
                <c:pt idx="4">
                  <c:v>0.0655737704918033</c:v>
                </c:pt>
                <c:pt idx="5">
                  <c:v>0.0819672131147541</c:v>
                </c:pt>
                <c:pt idx="6">
                  <c:v>0.0819672131147541</c:v>
                </c:pt>
                <c:pt idx="7">
                  <c:v>0.098360655737705</c:v>
                </c:pt>
                <c:pt idx="8">
                  <c:v>0.147540983606557</c:v>
                </c:pt>
                <c:pt idx="9">
                  <c:v>0.131147540983607</c:v>
                </c:pt>
                <c:pt idx="10">
                  <c:v>0.147540983606557</c:v>
                </c:pt>
                <c:pt idx="11">
                  <c:v>0.163934426229508</c:v>
                </c:pt>
                <c:pt idx="12">
                  <c:v>0.180327868852459</c:v>
                </c:pt>
                <c:pt idx="13">
                  <c:v>0.213114754098361</c:v>
                </c:pt>
                <c:pt idx="14">
                  <c:v>0.229508196721312</c:v>
                </c:pt>
                <c:pt idx="15">
                  <c:v>0.262295081967213</c:v>
                </c:pt>
                <c:pt idx="16">
                  <c:v>0.311475409836066</c:v>
                </c:pt>
                <c:pt idx="17">
                  <c:v>0.278688524590164</c:v>
                </c:pt>
                <c:pt idx="18">
                  <c:v>0.311475409836066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7E7-4269-8D8D-732069716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822707760"/>
        <c:axId val="-822703664"/>
      </c:lineChart>
      <c:catAx>
        <c:axId val="-822707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822703664"/>
        <c:crossesAt val="-0.2"/>
        <c:auto val="1"/>
        <c:lblAlgn val="ctr"/>
        <c:lblOffset val="100"/>
        <c:tickLblSkip val="2"/>
        <c:noMultiLvlLbl val="0"/>
      </c:catAx>
      <c:valAx>
        <c:axId val="-82270366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-822707760"/>
        <c:crossesAt val="1.0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Traffic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  <c:pt idx="17">
                  <c:v>2017.0</c:v>
                </c:pt>
                <c:pt idx="18">
                  <c:v>2018.0</c:v>
                </c:pt>
              </c:numCache>
            </c:numRef>
          </c:cat>
          <c:val>
            <c:numRef>
              <c:f>Sheet1!$B$2:$B$20</c:f>
              <c:numCache>
                <c:formatCode>0.0%</c:formatCode>
                <c:ptCount val="19"/>
                <c:pt idx="0">
                  <c:v>0.0</c:v>
                </c:pt>
                <c:pt idx="1">
                  <c:v>-0.00515034695451041</c:v>
                </c:pt>
                <c:pt idx="2">
                  <c:v>-0.00882035466461064</c:v>
                </c:pt>
                <c:pt idx="3">
                  <c:v>-0.0147725520431766</c:v>
                </c:pt>
                <c:pt idx="4">
                  <c:v>-0.025597532767926</c:v>
                </c:pt>
                <c:pt idx="5">
                  <c:v>-0.0323515805705474</c:v>
                </c:pt>
                <c:pt idx="6">
                  <c:v>-0.0287740940632228</c:v>
                </c:pt>
                <c:pt idx="7">
                  <c:v>-0.0391056283731688</c:v>
                </c:pt>
                <c:pt idx="8">
                  <c:v>-0.0663685427910563</c:v>
                </c:pt>
                <c:pt idx="9">
                  <c:v>-0.0725983037779491</c:v>
                </c:pt>
                <c:pt idx="10">
                  <c:v>-0.0840092521202776</c:v>
                </c:pt>
                <c:pt idx="11">
                  <c:v>-0.102390131071704</c:v>
                </c:pt>
                <c:pt idx="12">
                  <c:v>-0.108804934464148</c:v>
                </c:pt>
                <c:pt idx="13">
                  <c:v>-0.111210485736315</c:v>
                </c:pt>
                <c:pt idx="14">
                  <c:v>-0.0953585196607556</c:v>
                </c:pt>
                <c:pt idx="15">
                  <c:v>-0.0985042405551272</c:v>
                </c:pt>
                <c:pt idx="16">
                  <c:v>-0.0894988434849653</c:v>
                </c:pt>
                <c:pt idx="17">
                  <c:v>-0.0890053970701619</c:v>
                </c:pt>
                <c:pt idx="18">
                  <c:v>-0.0890053970701619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08E-41B8-8D98-D60A88B66B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Emissions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  <c:pt idx="17">
                  <c:v>2017.0</c:v>
                </c:pt>
                <c:pt idx="18">
                  <c:v>2018.0</c:v>
                </c:pt>
              </c:numCache>
            </c:numRef>
          </c:cat>
          <c:val>
            <c:numRef>
              <c:f>Sheet1!$C$2:$C$20</c:f>
              <c:numCache>
                <c:formatCode>0.0%</c:formatCode>
                <c:ptCount val="19"/>
                <c:pt idx="0">
                  <c:v>0.0</c:v>
                </c:pt>
                <c:pt idx="1">
                  <c:v>-0.00837649864768051</c:v>
                </c:pt>
                <c:pt idx="2">
                  <c:v>0.027230902370918</c:v>
                </c:pt>
                <c:pt idx="3">
                  <c:v>0.0628383033895166</c:v>
                </c:pt>
                <c:pt idx="4">
                  <c:v>0.111490006238611</c:v>
                </c:pt>
                <c:pt idx="5">
                  <c:v>0.0474762236614939</c:v>
                </c:pt>
                <c:pt idx="6">
                  <c:v>0.0858741015074406</c:v>
                </c:pt>
                <c:pt idx="7">
                  <c:v>0.0651891344729276</c:v>
                </c:pt>
                <c:pt idx="8">
                  <c:v>0.0445041674384145</c:v>
                </c:pt>
                <c:pt idx="9">
                  <c:v>0.0139679819339496</c:v>
                </c:pt>
                <c:pt idx="10">
                  <c:v>-0.0165682035705154</c:v>
                </c:pt>
                <c:pt idx="11">
                  <c:v>-0.0165682035705154</c:v>
                </c:pt>
                <c:pt idx="12">
                  <c:v>-0.0165682035705154</c:v>
                </c:pt>
                <c:pt idx="13">
                  <c:v>-0.0710225749038766</c:v>
                </c:pt>
                <c:pt idx="14">
                  <c:v>-0.0143031329000146</c:v>
                </c:pt>
                <c:pt idx="15">
                  <c:v>-0.0185033288225203</c:v>
                </c:pt>
                <c:pt idx="16">
                  <c:v>-0.00227301545471376</c:v>
                </c:pt>
                <c:pt idx="17">
                  <c:v>-0.049423946195245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08E-41B8-8D98-D60A88B66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822615312"/>
        <c:axId val="-822611296"/>
      </c:lineChart>
      <c:catAx>
        <c:axId val="-82261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822611296"/>
        <c:crossesAt val="-0.15"/>
        <c:auto val="1"/>
        <c:lblAlgn val="ctr"/>
        <c:lblOffset val="100"/>
        <c:tickLblSkip val="2"/>
        <c:noMultiLvlLbl val="0"/>
      </c:catAx>
      <c:valAx>
        <c:axId val="-82261129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-822615312"/>
        <c:crossesAt val="1.0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Norway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Sheet1!$A$2:$A$23</c:f>
              <c:strCache>
                <c:ptCount val="22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</c:strCache>
            </c:strRef>
          </c:cat>
          <c:val>
            <c:numRef>
              <c:f>Sheet1!$B$2:$B$23</c:f>
              <c:numCache>
                <c:formatCode>0.0</c:formatCode>
                <c:ptCount val="22"/>
                <c:pt idx="0">
                  <c:v>67.3</c:v>
                </c:pt>
                <c:pt idx="1">
                  <c:v>67.6</c:v>
                </c:pt>
                <c:pt idx="2">
                  <c:v>68.0</c:v>
                </c:pt>
                <c:pt idx="3">
                  <c:v>68.3</c:v>
                </c:pt>
                <c:pt idx="4">
                  <c:v>68.6</c:v>
                </c:pt>
                <c:pt idx="5">
                  <c:v>68.9</c:v>
                </c:pt>
                <c:pt idx="6">
                  <c:v>69.2</c:v>
                </c:pt>
                <c:pt idx="7">
                  <c:v>69.5</c:v>
                </c:pt>
                <c:pt idx="8">
                  <c:v>69.8</c:v>
                </c:pt>
                <c:pt idx="9">
                  <c:v>70.1</c:v>
                </c:pt>
                <c:pt idx="10" formatCode="0">
                  <c:v>70.4</c:v>
                </c:pt>
                <c:pt idx="11" formatCode="0">
                  <c:v>70.6</c:v>
                </c:pt>
                <c:pt idx="12" formatCode="0">
                  <c:v>70.9</c:v>
                </c:pt>
                <c:pt idx="13" formatCode="0">
                  <c:v>71.1</c:v>
                </c:pt>
                <c:pt idx="14" formatCode="0">
                  <c:v>71.4</c:v>
                </c:pt>
                <c:pt idx="15" formatCode="0">
                  <c:v>71.6</c:v>
                </c:pt>
                <c:pt idx="16" formatCode="0">
                  <c:v>71.8</c:v>
                </c:pt>
                <c:pt idx="17" formatCode="0">
                  <c:v>72.0</c:v>
                </c:pt>
                <c:pt idx="18" formatCode="0">
                  <c:v>72.3</c:v>
                </c:pt>
                <c:pt idx="19" formatCode="0">
                  <c:v>72.5</c:v>
                </c:pt>
                <c:pt idx="20" formatCode="0">
                  <c:v>72.7</c:v>
                </c:pt>
                <c:pt idx="21" formatCode="0">
                  <c:v>72.9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08E-41B8-8D98-D60A88B66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822541216"/>
        <c:axId val="-822537008"/>
      </c:lineChart>
      <c:catAx>
        <c:axId val="-82254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822537008"/>
        <c:crosses val="autoZero"/>
        <c:auto val="1"/>
        <c:lblAlgn val="ctr"/>
        <c:lblOffset val="100"/>
        <c:tickLblSkip val="5"/>
        <c:noMultiLvlLbl val="0"/>
      </c:catAx>
      <c:valAx>
        <c:axId val="-822537008"/>
        <c:scaling>
          <c:orientation val="minMax"/>
          <c:min val="60.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-822541216"/>
        <c:crossesAt val="1.0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15833362503101"/>
          <c:y val="0.0678107274396801"/>
          <c:w val="0.884091042544763"/>
          <c:h val="0.82019080458992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2015-21</c:v>
                </c:pt>
              </c:strCache>
            </c:strRef>
          </c:tx>
          <c:spPr>
            <a:solidFill>
              <a:sysClr val="windowText" lastClr="000000"/>
            </a:solidFill>
            <a:ln w="50800">
              <a:noFill/>
            </a:ln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  <c:pt idx="3">
                  <c:v>2019.0</c:v>
                </c:pt>
                <c:pt idx="4">
                  <c:v>2020.0</c:v>
                </c:pt>
                <c:pt idx="5">
                  <c:v>2021.0</c:v>
                </c:pt>
              </c:numCache>
            </c:numRef>
          </c:cat>
          <c:val>
            <c:numRef>
              <c:f>Sheet1!$B$2:$B$7</c:f>
              <c:numCache>
                <c:formatCode>#,##0</c:formatCode>
                <c:ptCount val="6"/>
                <c:pt idx="0">
                  <c:v>1064.0</c:v>
                </c:pt>
                <c:pt idx="1">
                  <c:v>1101.0</c:v>
                </c:pt>
                <c:pt idx="2">
                  <c:v>1509.0</c:v>
                </c:pt>
                <c:pt idx="3">
                  <c:v>1789.0</c:v>
                </c:pt>
                <c:pt idx="4">
                  <c:v>2230.0</c:v>
                </c:pt>
                <c:pt idx="5">
                  <c:v>3114.0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278-4607-90F3-6F44820163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22462000"/>
        <c:axId val="-822457984"/>
      </c:barChart>
      <c:catAx>
        <c:axId val="-82246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822457984"/>
        <c:crosses val="autoZero"/>
        <c:auto val="1"/>
        <c:lblAlgn val="ctr"/>
        <c:lblOffset val="100"/>
        <c:noMultiLvlLbl val="0"/>
      </c:catAx>
      <c:valAx>
        <c:axId val="-822457984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-822462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8D018-856B-6445-A9C5-053D54818AC1}" type="datetimeFigureOut">
              <a:rPr lang="en-US" smtClean="0"/>
              <a:t>2/8/20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F99E2-675F-2C42-9469-6B8B96FF0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03FAF-8FD5-4D29-A2CA-95D95781AC67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735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9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10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11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9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10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11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2.png"/></Relationships>
</file>

<file path=ppt/slideLayouts/_rels/slideLayout31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9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10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11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2.png"/></Relationships>
</file>

<file path=ppt/slideLayouts/_rels/slideLayout32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9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10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11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2.png"/></Relationships>
</file>

<file path=ppt/slideLayouts/_rels/slideLayout33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9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10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11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67263"/>
            <a:ext cx="2133600" cy="273844"/>
          </a:xfrm>
        </p:spPr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980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974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9407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c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F5B10BB-2279-444D-A69E-B8C415407EFF}"/>
              </a:ext>
            </a:extLst>
          </p:cNvPr>
          <p:cNvSpPr/>
          <p:nvPr userDrawn="1"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97C72B8-85D1-40F1-943D-22DB1FC9F4C8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408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 Black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>
            <a:lvl1pPr marL="0" indent="-269993">
              <a:buFont typeface="+mj-lt"/>
              <a:buAutoNum type="arabicPeriod"/>
              <a:defRPr/>
            </a:lvl1pPr>
            <a:lvl2pPr marL="539987" indent="-269993">
              <a:buFont typeface="+mj-lt"/>
              <a:buAutoNum type="arabicPeriod"/>
              <a:defRPr/>
            </a:lvl2pPr>
            <a:lvl3pPr marL="809980" indent="-269993">
              <a:buFont typeface="+mj-lt"/>
              <a:buAutoNum type="arabicPeriod"/>
              <a:defRPr/>
            </a:lvl3pPr>
            <a:lvl4pPr marL="1079973" indent="-269993">
              <a:buFont typeface="+mj-lt"/>
              <a:buAutoNum type="arabicPeriod"/>
              <a:defRPr/>
            </a:lvl4pPr>
            <a:lvl5pPr marL="1349966" indent="-269993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AEB58B-EBCB-4D36-8CF5-FCD945DA552F}"/>
              </a:ext>
            </a:extLst>
          </p:cNvPr>
          <p:cNvSpPr/>
          <p:nvPr userDrawn="1"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11E7636-01DC-40CA-9BAD-ABDBEE6B7EF3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575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ED51E53-C704-4648-A432-C3D579C368E5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ADC94DF-CF22-48A4-BA0A-C4C38A013B84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5AE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2AFE780-91D7-411E-9616-15D5F7F95B48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8CE3C64-85E4-4847-9D32-67A911A0EBFE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340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907F687-555F-42F3-931D-36B1D43F7B7A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CA72A78-4C30-4C03-A06D-DA1FF4F7AC07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555AB02-14EC-4DB4-A3C8-0D9A8157AFF4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D7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75C5320F-164D-4C85-8156-0F5DC144649D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9448BF6-A9B1-4435-9787-4CFEFE2B3C13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208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907F687-555F-42F3-931D-36B1D43F7B7A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C240F09-DD7C-4C8C-8DAD-8BC809392125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4A91B95-0BE4-4F1C-91A7-56D87D69E7D1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FF91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C7B9BDB8-BECF-451A-A4D3-80341F2150FB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553581BC-072A-4FF4-A41A-C4969ED95D61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856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755056D-1B7D-47BE-B9C1-919DD1AE7AEC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E34328E-B1C6-4BE7-A077-911C6B42267B}"/>
              </a:ext>
            </a:extLst>
          </p:cNvPr>
          <p:cNvGrpSpPr/>
          <p:nvPr userDrawn="1"/>
        </p:nvGrpSpPr>
        <p:grpSpPr>
          <a:xfrm>
            <a:off x="0" y="0"/>
            <a:ext cx="137160" cy="5144124"/>
            <a:chOff x="0" y="-2"/>
            <a:chExt cx="182880" cy="692331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8E1AD2A-72E1-41C3-A8C7-1E05E5A1C80F}"/>
                </a:ext>
              </a:extLst>
            </p:cNvPr>
            <p:cNvSpPr/>
            <p:nvPr userDrawn="1"/>
          </p:nvSpPr>
          <p:spPr>
            <a:xfrm>
              <a:off x="0" y="6276204"/>
              <a:ext cx="182880" cy="647113"/>
            </a:xfrm>
            <a:prstGeom prst="rect">
              <a:avLst/>
            </a:prstGeom>
            <a:solidFill>
              <a:srgbClr val="FFD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20137D73-4F1E-4A64-9A95-EC0B5FC68BC2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0444ABFA-4863-4BAD-83D2-E9328E5E3C37}"/>
                </a:ext>
              </a:extLst>
            </p:cNvPr>
            <p:cNvSpPr/>
            <p:nvPr userDrawn="1"/>
          </p:nvSpPr>
          <p:spPr>
            <a:xfrm>
              <a:off x="0" y="4573039"/>
              <a:ext cx="182880" cy="1709928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213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7D4838C-2ED6-416D-BA07-57109830E0FE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4466649-CD9C-476C-918B-BEB28E180304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E9D4282-E4E1-4CDD-9678-C1191C5B3FE7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78FA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B522D8A-7AFE-42B3-8DA1-7172318C8885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6AC92C7-D5B4-48F1-9A89-5250A640A3F4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202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62D149B-FB3E-4F3C-91FC-502E6E33681F}"/>
              </a:ext>
            </a:extLst>
          </p:cNvPr>
          <p:cNvGrpSpPr/>
          <p:nvPr userDrawn="1"/>
        </p:nvGrpSpPr>
        <p:grpSpPr>
          <a:xfrm>
            <a:off x="1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B253A9E-4157-4649-9B03-BC26F137140A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D63FB71-8D46-41BB-99AC-A9B032B64908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001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413CB1E7-BEDB-4F9E-B40E-BE0317677C35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65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29" y="4405503"/>
            <a:ext cx="1338486" cy="65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73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48F4A85-93A7-4E9A-B2AF-E4854A2ED6B1}"/>
              </a:ext>
            </a:extLst>
          </p:cNvPr>
          <p:cNvGrpSpPr/>
          <p:nvPr userDrawn="1"/>
        </p:nvGrpSpPr>
        <p:grpSpPr>
          <a:xfrm>
            <a:off x="1" y="5006340"/>
            <a:ext cx="9152097" cy="137160"/>
            <a:chOff x="0" y="5303520"/>
            <a:chExt cx="12202796" cy="594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B3F44AD-7398-4AE5-BB40-4B9469CB3ADE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4A65855-B2BA-447C-8767-3120D35E2D4F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460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23F468E7-8400-47A0-9794-F53ECD440439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7158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942DA99-6BA4-4DA7-8651-80752B5462FE}"/>
              </a:ext>
            </a:extLst>
          </p:cNvPr>
          <p:cNvGrpSpPr/>
          <p:nvPr userDrawn="1"/>
        </p:nvGrpSpPr>
        <p:grpSpPr>
          <a:xfrm>
            <a:off x="1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9FC97499-E988-4B11-B114-5E15CA266BF8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BB952E0-2CF7-48F8-8262-7CE47CD99877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690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3AC656F-3F0C-49A2-81C1-78C572069D73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968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35AFC50-E6B6-4E43-B4E7-F9E2A95E63EC}"/>
              </a:ext>
            </a:extLst>
          </p:cNvPr>
          <p:cNvGrpSpPr/>
          <p:nvPr userDrawn="1"/>
        </p:nvGrpSpPr>
        <p:grpSpPr>
          <a:xfrm>
            <a:off x="1" y="5006340"/>
            <a:ext cx="9152097" cy="137160"/>
            <a:chOff x="0" y="5303520"/>
            <a:chExt cx="12202796" cy="594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A2B86E2-F045-4370-94FD-B80A57E52011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6F66FD7-E36D-4A8C-9C0D-409917212467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A04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4169620-5373-445A-839E-0A597466E92E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087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>
                <a:solidFill>
                  <a:srgbClr val="000000"/>
                </a:solidFill>
                <a:latin typeface="Jacobs Chronos"/>
              </a:rPr>
              <a:t>©Jacobs 2019</a:t>
            </a:r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90E0E93-EEE6-4D51-9F5C-4F52ACDE3916}"/>
              </a:ext>
            </a:extLst>
          </p:cNvPr>
          <p:cNvGrpSpPr/>
          <p:nvPr userDrawn="1"/>
        </p:nvGrpSpPr>
        <p:grpSpPr>
          <a:xfrm>
            <a:off x="1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6A910FC-EEC9-4E32-9C79-04B4D2C5033B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7D262B7C-8609-4D89-A827-E2F2D0992C62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003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888E613-23F0-43B0-BB12-5224CC248F1C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584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27D40AD0-5D9B-4347-8016-757E80747E76}"/>
              </a:ext>
            </a:extLst>
          </p:cNvPr>
          <p:cNvGrpSpPr/>
          <p:nvPr userDrawn="1"/>
        </p:nvGrpSpPr>
        <p:grpSpPr>
          <a:xfrm>
            <a:off x="1179010" y="0"/>
            <a:ext cx="7964990" cy="4058602"/>
            <a:chOff x="1572014" y="0"/>
            <a:chExt cx="10619986" cy="5411469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245104B9-E223-42AF-9228-4D9DBA103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014" y="1107030"/>
              <a:ext cx="10619986" cy="4304439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ECA9C7F8-F075-46B3-BC20-F7BC754AB4B6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27D2CEBA-062E-4A76-86B2-E30ADE7C31E0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63" name="Title 1">
            <a:extLst>
              <a:ext uri="{FF2B5EF4-FFF2-40B4-BE49-F238E27FC236}">
                <a16:creationId xmlns:a16="http://schemas.microsoft.com/office/drawing/2014/main" xmlns="" id="{A7F61A64-3CDE-4167-85CB-90C6332EF1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xmlns="" id="{9FD1511E-B62B-4097-A97D-8D9B2E4AD4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800492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E504DC-7314-44CB-9C4D-D1417B013B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41" y="830275"/>
            <a:ext cx="7964519" cy="3228329"/>
          </a:xfrm>
          <a:prstGeom prst="rect">
            <a:avLst/>
          </a:prstGeom>
          <a:solidFill>
            <a:srgbClr val="6F006E"/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E216235-861E-4CD0-BEC0-AF3D1B4E1DB6}"/>
              </a:ext>
            </a:extLst>
          </p:cNvPr>
          <p:cNvGrpSpPr/>
          <p:nvPr userDrawn="1"/>
        </p:nvGrpSpPr>
        <p:grpSpPr>
          <a:xfrm>
            <a:off x="1186339" y="0"/>
            <a:ext cx="7955280" cy="844684"/>
            <a:chOff x="1581785" y="0"/>
            <a:chExt cx="10607040" cy="112624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C42AADD-502D-4152-8B36-EC246279832D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FED9C33-1382-426F-943B-9CDA2DA2A262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76E2362A-61F6-4883-94BC-DEF42B3004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5003B944-E549-4D32-A21A-BCB050EFAE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3760181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BD7953F-2CEC-49FD-9143-A18FFEBAE699}"/>
              </a:ext>
            </a:extLst>
          </p:cNvPr>
          <p:cNvGrpSpPr/>
          <p:nvPr userDrawn="1"/>
        </p:nvGrpSpPr>
        <p:grpSpPr>
          <a:xfrm>
            <a:off x="1177647" y="0"/>
            <a:ext cx="7966355" cy="4058602"/>
            <a:chOff x="1570193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1F99D95C-68CF-4E22-948C-DFAD50B79D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3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44AF1E9-C422-45F4-BA0F-E18879906F83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57EEAFE-09AD-44A7-A787-4D480FA4E3DD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62AC4E7-EB97-4491-AA7E-434973D721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ADB1696D-6D05-4956-B98D-EA41628191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2916789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Yel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407A0F4-C136-4AFC-ACF9-D497162F1EA0}"/>
              </a:ext>
            </a:extLst>
          </p:cNvPr>
          <p:cNvGrpSpPr/>
          <p:nvPr userDrawn="1"/>
        </p:nvGrpSpPr>
        <p:grpSpPr>
          <a:xfrm>
            <a:off x="1177647" y="0"/>
            <a:ext cx="7966355" cy="4058602"/>
            <a:chOff x="1570192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F240012-04C1-4ACA-B25D-D08ADB1C50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2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3544F831-BECB-4384-B834-C4A1B5697076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700C554-EE42-4A2E-8CDA-CA681774E516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6013827B-CA75-4A46-B871-44D669F754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7184162D-55BE-425C-8D84-44A1BE9B67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615621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834D91D-A186-4D05-BFD3-C949F892CB38}"/>
              </a:ext>
            </a:extLst>
          </p:cNvPr>
          <p:cNvGrpSpPr/>
          <p:nvPr userDrawn="1"/>
        </p:nvGrpSpPr>
        <p:grpSpPr>
          <a:xfrm>
            <a:off x="1177647" y="0"/>
            <a:ext cx="7966355" cy="4058602"/>
            <a:chOff x="1570192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CE63DA98-418A-4359-A075-3660B20FE9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2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998795D-FDF1-49C0-9FBB-09DF165043AE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09D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F85CA9B-4A79-492D-A389-B5AE05F56FFA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027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96B498E0-A08A-4E2A-ABD6-DC7D4712A7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22E0353E-389E-4662-B9AD-B4AE0DAB05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84398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CA640D0-5A86-41DF-87EE-1C11B56E8945}"/>
              </a:ext>
            </a:extLst>
          </p:cNvPr>
          <p:cNvGrpSpPr/>
          <p:nvPr userDrawn="1"/>
        </p:nvGrpSpPr>
        <p:grpSpPr>
          <a:xfrm>
            <a:off x="672086" y="-13785"/>
            <a:ext cx="8471917" cy="4455773"/>
            <a:chOff x="922993" y="0"/>
            <a:chExt cx="11277580" cy="5943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01DB3D08-8653-4A14-832E-60338C2C1FDF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b="1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DB7F6925-F518-413C-ACD4-367B26AB9910}"/>
                </a:ext>
              </a:extLst>
            </p:cNvPr>
            <p:cNvSpPr/>
            <p:nvPr userDrawn="1"/>
          </p:nvSpPr>
          <p:spPr>
            <a:xfrm>
              <a:off x="11246400" y="0"/>
              <a:ext cx="954173" cy="594360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b="1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277C04-264B-4396-96A1-BA96AA5E92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36" y="4649779"/>
            <a:ext cx="2518880" cy="281106"/>
          </a:xfrm>
          <a:prstGeom prst="rect">
            <a:avLst/>
          </a:prstGeom>
        </p:spPr>
      </p:pic>
      <p:sp>
        <p:nvSpPr>
          <p:cNvPr id="7" name="L-Shape 6">
            <a:extLst>
              <a:ext uri="{FF2B5EF4-FFF2-40B4-BE49-F238E27FC236}">
                <a16:creationId xmlns:a16="http://schemas.microsoft.com/office/drawing/2014/main" xmlns="" id="{F4818BB2-38C0-4C1E-9429-8D2D2595EE27}"/>
              </a:ext>
            </a:extLst>
          </p:cNvPr>
          <p:cNvSpPr/>
          <p:nvPr userDrawn="1"/>
        </p:nvSpPr>
        <p:spPr>
          <a:xfrm rot="10800000">
            <a:off x="6445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969D603-828E-4E32-839B-1733F21141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7" tIns="34289" rIns="68577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991913DD-454B-4F48-A6C1-484C008FA7DF}"/>
              </a:ext>
            </a:extLst>
          </p:cNvPr>
          <p:cNvSpPr/>
          <p:nvPr userDrawn="1"/>
        </p:nvSpPr>
        <p:spPr>
          <a:xfrm>
            <a:off x="0" y="-13317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001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xmlns="" id="{29F42CFE-30EE-4D81-9451-65225B0CEC50}"/>
              </a:ext>
            </a:extLst>
          </p:cNvPr>
          <p:cNvSpPr/>
          <p:nvPr userDrawn="1"/>
        </p:nvSpPr>
        <p:spPr>
          <a:xfrm rot="10800000">
            <a:off x="-1" y="4443516"/>
            <a:ext cx="685800" cy="699984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C1BDF4D-D449-4B3A-A181-D7EBF1520D39}"/>
              </a:ext>
            </a:extLst>
          </p:cNvPr>
          <p:cNvGrpSpPr/>
          <p:nvPr userDrawn="1"/>
        </p:nvGrpSpPr>
        <p:grpSpPr>
          <a:xfrm>
            <a:off x="1203933" y="4603022"/>
            <a:ext cx="2340154" cy="307523"/>
            <a:chOff x="1605241" y="6137360"/>
            <a:chExt cx="3120205" cy="410030"/>
          </a:xfrm>
        </p:grpSpPr>
        <p:pic>
          <p:nvPicPr>
            <p:cNvPr id="13" name="Picture 12">
              <a:hlinkClick r:id="rId3"/>
              <a:extLst>
                <a:ext uri="{FF2B5EF4-FFF2-40B4-BE49-F238E27FC236}">
                  <a16:creationId xmlns:a16="http://schemas.microsoft.com/office/drawing/2014/main" xmlns="" id="{49B85F58-257E-4931-A286-13CDCADD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14" name="Picture 13">
              <a:hlinkClick r:id="rId5"/>
              <a:extLst>
                <a:ext uri="{FF2B5EF4-FFF2-40B4-BE49-F238E27FC236}">
                  <a16:creationId xmlns:a16="http://schemas.microsoft.com/office/drawing/2014/main" xmlns="" id="{6470EE4C-2AFF-4D3C-8837-250DCE835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15" name="Picture 14">
              <a:hlinkClick r:id="rId7"/>
              <a:extLst>
                <a:ext uri="{FF2B5EF4-FFF2-40B4-BE49-F238E27FC236}">
                  <a16:creationId xmlns:a16="http://schemas.microsoft.com/office/drawing/2014/main" xmlns="" id="{7ABC6DFE-B958-42F6-A196-6D5FF76422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16" name="Picture 15">
              <a:hlinkClick r:id="rId9"/>
              <a:extLst>
                <a:ext uri="{FF2B5EF4-FFF2-40B4-BE49-F238E27FC236}">
                  <a16:creationId xmlns:a16="http://schemas.microsoft.com/office/drawing/2014/main" xmlns="" id="{085ADA76-04DA-4FBF-95BC-11625BA056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17" name="Picture 16">
              <a:hlinkClick r:id="rId11"/>
              <a:extLst>
                <a:ext uri="{FF2B5EF4-FFF2-40B4-BE49-F238E27FC236}">
                  <a16:creationId xmlns:a16="http://schemas.microsoft.com/office/drawing/2014/main" xmlns="" id="{4B4A28F8-8A85-44D4-A8C0-49A04723DF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6EF7C89-4AF9-4037-99A4-D5925EDFDC2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84" y="4626253"/>
            <a:ext cx="2518875" cy="28110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79055058-5432-4171-9ED6-8C9D048DB0FD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89436" y="1631158"/>
            <a:ext cx="5828109" cy="1128713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2543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9919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413690EB-DB6B-4A4C-BBFC-F96B509DF4D8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46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97DFB3E-CCDD-42C2-8947-D4DB09500896}"/>
              </a:ext>
            </a:extLst>
          </p:cNvPr>
          <p:cNvGrpSpPr/>
          <p:nvPr userDrawn="1"/>
        </p:nvGrpSpPr>
        <p:grpSpPr>
          <a:xfrm>
            <a:off x="685803" y="3"/>
            <a:ext cx="8458199" cy="4457699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E6A1C5B-AB17-4B26-A73F-A3EC00F871A5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99412C3-1AE2-4363-9FA9-BD085274D3E6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6E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F888F2-E176-4A64-9F96-68EA2FA30E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145770B2-1A04-48B5-B7E8-57E319F76EC7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7441B77A-1A48-4BA2-8129-F0A8914DA2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7" tIns="34289" rIns="68577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xmlns="" id="{9E40AFA9-2B4F-4A46-80F0-6C9EA73C6D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58"/>
            <a:ext cx="5828109" cy="1128713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C96F09B-1F32-4067-B80B-4684EDE36A9E}"/>
              </a:ext>
            </a:extLst>
          </p:cNvPr>
          <p:cNvGrpSpPr/>
          <p:nvPr userDrawn="1"/>
        </p:nvGrpSpPr>
        <p:grpSpPr>
          <a:xfrm>
            <a:off x="1203933" y="4603022"/>
            <a:ext cx="2340154" cy="307523"/>
            <a:chOff x="1605241" y="6137360"/>
            <a:chExt cx="3120205" cy="410030"/>
          </a:xfrm>
        </p:grpSpPr>
        <p:pic>
          <p:nvPicPr>
            <p:cNvPr id="18" name="Picture 17">
              <a:hlinkClick r:id="rId3"/>
              <a:extLst>
                <a:ext uri="{FF2B5EF4-FFF2-40B4-BE49-F238E27FC236}">
                  <a16:creationId xmlns:a16="http://schemas.microsoft.com/office/drawing/2014/main" xmlns="" id="{669413BB-12F1-45E7-89FB-E41C67B3F2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xmlns="" id="{0CA1D6FB-E247-4A91-BE7E-210D98E81B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:a16="http://schemas.microsoft.com/office/drawing/2014/main" xmlns="" id="{BBB69E18-16F2-4155-BFF8-90D024410F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xmlns="" id="{68956B1A-C302-463F-AE22-9CD6168C17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:a16="http://schemas.microsoft.com/office/drawing/2014/main" xmlns="" id="{101FD6C9-2D9A-41C8-8E3E-5462433E31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4702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354D582E-9525-4F01-8272-ED2271BD208D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69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673513D-D459-4A26-A468-AB830834F0DA}"/>
              </a:ext>
            </a:extLst>
          </p:cNvPr>
          <p:cNvGrpSpPr/>
          <p:nvPr userDrawn="1"/>
        </p:nvGrpSpPr>
        <p:grpSpPr>
          <a:xfrm>
            <a:off x="685803" y="0"/>
            <a:ext cx="8458199" cy="4457700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AA3FD8-E160-4267-A6CF-B5C39BC8184E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51B6231B-F2C5-45A8-84E7-8D10013D6091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007B45-E4E3-4B47-AF19-2B718561CF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70F32F28-55D2-4C6E-8196-5F4902F936A1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322109E5-31C3-4DF7-B7D3-A9D275047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7" tIns="34289" rIns="68577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xmlns="" id="{B7664C22-1578-41A1-AE8B-54B8E10D5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58"/>
            <a:ext cx="5828109" cy="1128713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26140CF-DC17-4C8C-9613-F6EA622E2EE1}"/>
              </a:ext>
            </a:extLst>
          </p:cNvPr>
          <p:cNvGrpSpPr/>
          <p:nvPr userDrawn="1"/>
        </p:nvGrpSpPr>
        <p:grpSpPr>
          <a:xfrm>
            <a:off x="1203933" y="4603022"/>
            <a:ext cx="2340154" cy="307523"/>
            <a:chOff x="1605241" y="6137360"/>
            <a:chExt cx="3120205" cy="410030"/>
          </a:xfrm>
        </p:grpSpPr>
        <p:pic>
          <p:nvPicPr>
            <p:cNvPr id="18" name="Picture 17">
              <a:hlinkClick r:id="rId3"/>
              <a:extLst>
                <a:ext uri="{FF2B5EF4-FFF2-40B4-BE49-F238E27FC236}">
                  <a16:creationId xmlns:a16="http://schemas.microsoft.com/office/drawing/2014/main" xmlns="" id="{A8DE5515-02CC-4B22-8288-37DA506F53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xmlns="" id="{CC87987D-06AC-4139-AFD5-FFDEE23EB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:a16="http://schemas.microsoft.com/office/drawing/2014/main" xmlns="" id="{2E39AB28-E36E-4848-9915-D9EC54C4A6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xmlns="" id="{EF2566AC-457C-47FC-B98B-399CB928D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:a16="http://schemas.microsoft.com/office/drawing/2014/main" xmlns="" id="{14D32DF8-E0A0-42B3-8212-CC66345E83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4835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C66AA33D-C4BB-4A89-8BAF-869688A033A7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A0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9C5D12E-DB67-4958-8D99-A3B81751DFE3}"/>
              </a:ext>
            </a:extLst>
          </p:cNvPr>
          <p:cNvGrpSpPr/>
          <p:nvPr userDrawn="1"/>
        </p:nvGrpSpPr>
        <p:grpSpPr>
          <a:xfrm>
            <a:off x="685803" y="0"/>
            <a:ext cx="8458199" cy="4457700"/>
            <a:chOff x="922993" y="0"/>
            <a:chExt cx="11277599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49AD4268-440C-442E-85CA-F84338F78239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5C07D76-D2DD-4B5E-AA3D-4F0D1B92600F}"/>
                </a:ext>
              </a:extLst>
            </p:cNvPr>
            <p:cNvSpPr/>
            <p:nvPr userDrawn="1"/>
          </p:nvSpPr>
          <p:spPr>
            <a:xfrm>
              <a:off x="11246400" y="0"/>
              <a:ext cx="954192" cy="594360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F0C7EC-4198-42B3-87B0-4010357DF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85A3F116-CE8A-4091-B050-6E29E36E1903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432F9285-DB4B-4410-B576-0FCBE590FC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7" tIns="34289" rIns="68577" bIns="34289">
            <a:no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xmlns="" id="{A70E7D44-B911-4FA0-9BB8-9D8E54408A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58"/>
            <a:ext cx="5828109" cy="1128713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FontTx/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2C11AF5-FE73-497F-836F-C894AEFF5F39}"/>
              </a:ext>
            </a:extLst>
          </p:cNvPr>
          <p:cNvGrpSpPr/>
          <p:nvPr userDrawn="1"/>
        </p:nvGrpSpPr>
        <p:grpSpPr>
          <a:xfrm>
            <a:off x="1203933" y="4603022"/>
            <a:ext cx="2340154" cy="307523"/>
            <a:chOff x="1605241" y="6137360"/>
            <a:chExt cx="3120205" cy="410030"/>
          </a:xfrm>
        </p:grpSpPr>
        <p:pic>
          <p:nvPicPr>
            <p:cNvPr id="19" name="Picture 18">
              <a:hlinkClick r:id="rId3"/>
              <a:extLst>
                <a:ext uri="{FF2B5EF4-FFF2-40B4-BE49-F238E27FC236}">
                  <a16:creationId xmlns:a16="http://schemas.microsoft.com/office/drawing/2014/main" xmlns="" id="{1ACAB1A4-7FC3-4BCB-84EB-7796CAECF6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xmlns="" id="{1DC4B5B5-BC11-4D71-9E17-495F3B4250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:a16="http://schemas.microsoft.com/office/drawing/2014/main" xmlns="" id="{99FCB893-18C3-498D-AB19-425857B09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xmlns="" id="{8E1273C0-53AE-40A9-9B1A-2F1BF4EBD1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:a16="http://schemas.microsoft.com/office/drawing/2014/main" xmlns="" id="{4C05C6EA-029A-4D4E-9AE5-5F7BCFC652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3941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FD3F75BC-4A92-41D5-A8DA-D3E84975C934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003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A705DD-56ED-4F54-AA91-35E616D4BC13}"/>
              </a:ext>
            </a:extLst>
          </p:cNvPr>
          <p:cNvGrpSpPr/>
          <p:nvPr userDrawn="1"/>
        </p:nvGrpSpPr>
        <p:grpSpPr>
          <a:xfrm>
            <a:off x="685803" y="0"/>
            <a:ext cx="8458199" cy="4457700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A983449-2E0B-43CA-9BC5-182C2EF5B47E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53DDF91-51BF-4D32-98B7-15240757038B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BF651FB-2EEE-4CEC-AB1F-9990F441A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2A89CD49-FA2A-4E24-964A-A7AC94506A47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DA80CB3F-B139-4AA5-868D-E62A3A2A8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7" tIns="34289" rIns="68577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xmlns="" id="{19715368-2B09-42B3-B040-029DBA29CD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58"/>
            <a:ext cx="5828109" cy="1128713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1EDC421-108E-4B62-8C43-E5D1190D267C}"/>
              </a:ext>
            </a:extLst>
          </p:cNvPr>
          <p:cNvGrpSpPr/>
          <p:nvPr userDrawn="1"/>
        </p:nvGrpSpPr>
        <p:grpSpPr>
          <a:xfrm>
            <a:off x="1203933" y="4603022"/>
            <a:ext cx="2340154" cy="307523"/>
            <a:chOff x="1605241" y="6137360"/>
            <a:chExt cx="3120205" cy="410030"/>
          </a:xfrm>
        </p:grpSpPr>
        <p:pic>
          <p:nvPicPr>
            <p:cNvPr id="19" name="Picture 18">
              <a:hlinkClick r:id="rId3"/>
              <a:extLst>
                <a:ext uri="{FF2B5EF4-FFF2-40B4-BE49-F238E27FC236}">
                  <a16:creationId xmlns:a16="http://schemas.microsoft.com/office/drawing/2014/main" xmlns="" id="{B341D8EE-A808-4BD8-9630-3245EFD5EA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xmlns="" id="{A79C7CD1-7957-4418-8E75-AAEDC511CB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:a16="http://schemas.microsoft.com/office/drawing/2014/main" xmlns="" id="{E3765027-D74F-42AC-9D81-44A69DB1A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xmlns="" id="{14567F00-7898-4CF9-B03A-7F65CA6617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:a16="http://schemas.microsoft.com/office/drawing/2014/main" xmlns="" id="{957700C5-8F61-4A9E-8B20-7F02870317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238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4654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976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636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961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063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577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4813268"/>
            <a:ext cx="1368659" cy="20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8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4A1A0ABA-277A-494D-AFC5-4231A957C66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240030" y="365096"/>
            <a:ext cx="8641080" cy="4800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Slide title, 28pt bold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B30F616C-87D7-4D71-A540-D0E1DC2F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029" y="1038688"/>
            <a:ext cx="8641080" cy="3556172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45CAD75A-537E-4B12-960F-4DC7FBD90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869" y="4732020"/>
            <a:ext cx="1920240" cy="20574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 defTabSz="685783"/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D013D39C-859A-4492-96A6-21F28975B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0031" y="4732020"/>
            <a:ext cx="586256" cy="20574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1">
                <a:solidFill>
                  <a:schemeClr val="tx1"/>
                </a:solidFill>
                <a:latin typeface="+mj-lt"/>
                <a:cs typeface="JacobsChronos" pitchFamily="34" charset="0"/>
              </a:defRPr>
            </a:lvl1pPr>
          </a:lstStyle>
          <a:p>
            <a:pPr defTabSz="685783"/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 defTabSz="685783"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</p:spTree>
    <p:extLst>
      <p:ext uri="{BB962C8B-B14F-4D97-AF65-F5344CB8AC3E}">
        <p14:creationId xmlns:p14="http://schemas.microsoft.com/office/powerpoint/2010/main" val="405893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Jacobs Chronos" panose="010B0603030503030204" pitchFamily="34" charset="0"/>
          <a:ea typeface="+mj-ea"/>
          <a:cs typeface="Jacobs Chronos" panose="010B0603030503030204" pitchFamily="34" charset="0"/>
        </a:defRPr>
      </a:lvl1pPr>
    </p:titleStyle>
    <p:bodyStyle>
      <a:lvl1pPr marL="202495" indent="-202495" algn="l" defTabSz="685783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1pPr>
      <a:lvl2pPr marL="404990" indent="-202495" algn="l" defTabSz="685783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7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2pPr>
      <a:lvl3pPr marL="607485" indent="-202495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3pPr>
      <a:lvl4pPr marL="809980" indent="-202495" algn="l" defTabSz="685783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4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4pPr>
      <a:lvl5pPr marL="1012475" indent="-202495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67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</p:sldLayoutIdLst>
  <p:hf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Jacobs Chronos" panose="010B0603030503030204" pitchFamily="34" charset="0"/>
          <a:ea typeface="+mj-ea"/>
          <a:cs typeface="Jacobs Chronos" panose="010B0603030503030204" pitchFamily="34" charset="0"/>
        </a:defRPr>
      </a:lvl1pPr>
    </p:titleStyle>
    <p:bodyStyle>
      <a:lvl1pPr marL="171442" indent="-202490" algn="l" defTabSz="685766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1pPr>
      <a:lvl2pPr marL="431979" indent="-202490" algn="l" defTabSz="685766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7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2pPr>
      <a:lvl3pPr marL="647968" indent="-202490" algn="l" defTabSz="685766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3pPr>
      <a:lvl4pPr marL="863957" indent="-202490" algn="l" defTabSz="685766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4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4pPr>
      <a:lvl5pPr marL="1079946" indent="-202490" algn="l" defTabSz="685766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0765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GB" dirty="0"/>
              <a:t>Dr Steve Melia</a:t>
            </a:r>
            <a:br>
              <a:rPr lang="en-GB" dirty="0"/>
            </a:br>
            <a:r>
              <a:rPr lang="en-GB" sz="2200" dirty="0"/>
              <a:t>Senior Lecturer Transport &amp; Planning</a:t>
            </a:r>
            <a:br>
              <a:rPr lang="en-GB" sz="2200" dirty="0"/>
            </a:br>
            <a:r>
              <a:rPr lang="en-GB" dirty="0"/>
              <a:t>Decarbonising Surface Transport Through Traffic Reduction</a:t>
            </a:r>
          </a:p>
        </p:txBody>
      </p:sp>
    </p:spTree>
    <p:extLst>
      <p:ext uri="{BB962C8B-B14F-4D97-AF65-F5344CB8AC3E}">
        <p14:creationId xmlns:p14="http://schemas.microsoft.com/office/powerpoint/2010/main" val="1712341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2) Reducing Traffic Volumes is easier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3" y="987574"/>
            <a:ext cx="4416491" cy="331236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7544" y="422793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Calibri"/>
              </a:rPr>
              <a:t>in larger urban areas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612" y="987574"/>
            <a:ext cx="441649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64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Modal Shift Example - London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55740832"/>
              </p:ext>
            </p:extLst>
          </p:nvPr>
        </p:nvGraphicFramePr>
        <p:xfrm>
          <a:off x="395288" y="1131591"/>
          <a:ext cx="792088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496" y="74989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400" dirty="0">
                <a:solidFill>
                  <a:prstClr val="black"/>
                </a:solidFill>
                <a:latin typeface="Calibri"/>
              </a:rPr>
              <a:t>Change in trips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xmlns="" id="{1BA6C667-BCD3-4798-AE67-71A538887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935" y="3480850"/>
            <a:ext cx="417646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GB" sz="3200" dirty="0">
                <a:solidFill>
                  <a:srgbClr val="FF0000"/>
                </a:solidFill>
                <a:latin typeface="Arial Black" pitchFamily="34" charset="0"/>
              </a:rPr>
              <a:t>Car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650C10A2-744A-40C6-B3E2-C17428EF5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773" y="1467538"/>
            <a:ext cx="4392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GB" sz="2400" dirty="0">
                <a:solidFill>
                  <a:srgbClr val="0000FF"/>
                </a:solidFill>
                <a:latin typeface="Arial Black" pitchFamily="34" charset="0"/>
              </a:rPr>
              <a:t>Public transport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CFF210B3-BC6E-4E66-833A-223EBF899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690" y="2365430"/>
            <a:ext cx="4392489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GB" sz="3200" dirty="0">
                <a:solidFill>
                  <a:prstClr val="white">
                    <a:lumMod val="50000"/>
                  </a:prstClr>
                </a:solidFill>
                <a:latin typeface="Arial Black" pitchFamily="34" charset="0"/>
              </a:rPr>
              <a:t>Other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xmlns="" id="{DD1D1FD3-D40A-4983-8617-0D42C630B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4677984"/>
            <a:ext cx="66602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1500" dirty="0">
                <a:solidFill>
                  <a:prstClr val="black"/>
                </a:solidFill>
                <a:latin typeface="Calibri"/>
              </a:rPr>
              <a:t>Source: Transport for London </a:t>
            </a:r>
            <a:r>
              <a:rPr lang="en-GB" sz="1500" i="1" dirty="0">
                <a:solidFill>
                  <a:prstClr val="black"/>
                </a:solidFill>
                <a:latin typeface="Calibri"/>
              </a:rPr>
              <a:t>Travel in London </a:t>
            </a:r>
            <a:r>
              <a:rPr lang="en-GB" sz="1500" dirty="0">
                <a:solidFill>
                  <a:prstClr val="black"/>
                </a:solidFill>
                <a:latin typeface="Calibri"/>
              </a:rPr>
              <a:t>reports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650C10A2-744A-40C6-B3E2-C17428EF5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471" y="1825750"/>
            <a:ext cx="4392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GB" sz="2400" dirty="0">
                <a:solidFill>
                  <a:srgbClr val="0000FF"/>
                </a:solidFill>
                <a:latin typeface="Arial Black" pitchFamily="34" charset="0"/>
              </a:rPr>
              <a:t>+56%</a:t>
            </a:r>
          </a:p>
        </p:txBody>
      </p:sp>
    </p:spTree>
    <p:extLst>
      <p:ext uri="{BB962C8B-B14F-4D97-AF65-F5344CB8AC3E}">
        <p14:creationId xmlns:p14="http://schemas.microsoft.com/office/powerpoint/2010/main" val="753069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How Much Difference Did it Make?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1087EA-C911-4A56-B4E8-FE22B94BAC3D}"/>
              </a:ext>
            </a:extLst>
          </p:cNvPr>
          <p:cNvGrpSpPr/>
          <p:nvPr/>
        </p:nvGrpSpPr>
        <p:grpSpPr>
          <a:xfrm>
            <a:off x="395288" y="1131591"/>
            <a:ext cx="7920880" cy="3600400"/>
            <a:chOff x="395288" y="1131591"/>
            <a:chExt cx="7920880" cy="3600400"/>
          </a:xfrm>
        </p:grpSpPr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3629253175"/>
                </p:ext>
              </p:extLst>
            </p:nvPr>
          </p:nvGraphicFramePr>
          <p:xfrm>
            <a:off x="395288" y="1131591"/>
            <a:ext cx="7920880" cy="360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835844" y="3101038"/>
              <a:ext cx="417646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en-GB" sz="2400" dirty="0">
                  <a:solidFill>
                    <a:srgbClr val="FF0000"/>
                  </a:solidFill>
                  <a:latin typeface="Arial Black" pitchFamily="34" charset="0"/>
                </a:rPr>
                <a:t>Traffic volumes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918807" y="1931750"/>
              <a:ext cx="439248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en-GB" sz="2400" dirty="0">
                  <a:solidFill>
                    <a:srgbClr val="0000FF"/>
                  </a:solidFill>
                  <a:latin typeface="Arial Black" pitchFamily="34" charset="0"/>
                </a:rPr>
                <a:t>Road transport emissions</a:t>
              </a:r>
            </a:p>
          </p:txBody>
        </p:sp>
      </p:grpSp>
      <p:sp>
        <p:nvSpPr>
          <p:cNvPr id="10" name="Text Box 6">
            <a:extLst>
              <a:ext uri="{FF2B5EF4-FFF2-40B4-BE49-F238E27FC236}">
                <a16:creationId xmlns:a16="http://schemas.microsoft.com/office/drawing/2014/main" xmlns="" id="{C041DF02-3657-4DE4-961F-5DD085717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568" y="4696857"/>
            <a:ext cx="66602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1500" dirty="0">
                <a:solidFill>
                  <a:prstClr val="black"/>
                </a:solidFill>
                <a:latin typeface="Calibri"/>
              </a:rPr>
              <a:t>Sources: DfT Traffic Flows, Greater London Authority LEGGI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xmlns="" id="{650C10A2-744A-40C6-B3E2-C17428EF5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7" y="2931790"/>
            <a:ext cx="4392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GB" sz="2400" dirty="0">
                <a:solidFill>
                  <a:srgbClr val="0000FF"/>
                </a:solidFill>
                <a:latin typeface="Arial Black" pitchFamily="34" charset="0"/>
              </a:rPr>
              <a:t> – 5%</a:t>
            </a:r>
          </a:p>
        </p:txBody>
      </p:sp>
    </p:spTree>
    <p:extLst>
      <p:ext uri="{BB962C8B-B14F-4D97-AF65-F5344CB8AC3E}">
        <p14:creationId xmlns:p14="http://schemas.microsoft.com/office/powerpoint/2010/main" val="1038183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UK Population Still Forecast to Grow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62418982"/>
              </p:ext>
            </p:extLst>
          </p:nvPr>
        </p:nvGraphicFramePr>
        <p:xfrm>
          <a:off x="457200" y="1063229"/>
          <a:ext cx="792088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63460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400" dirty="0">
                <a:solidFill>
                  <a:prstClr val="black"/>
                </a:solidFill>
                <a:latin typeface="Calibri"/>
              </a:rPr>
              <a:t>Millions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483768" y="4677984"/>
            <a:ext cx="66602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1500" dirty="0">
                <a:solidFill>
                  <a:prstClr val="black"/>
                </a:solidFill>
                <a:latin typeface="Calibri"/>
              </a:rPr>
              <a:t>Source: Office of National Statistics Forecasts</a:t>
            </a:r>
          </a:p>
        </p:txBody>
      </p:sp>
    </p:spTree>
    <p:extLst>
      <p:ext uri="{BB962C8B-B14F-4D97-AF65-F5344CB8AC3E}">
        <p14:creationId xmlns:p14="http://schemas.microsoft.com/office/powerpoint/2010/main" val="3452350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738472116"/>
              </p:ext>
            </p:extLst>
          </p:nvPr>
        </p:nvGraphicFramePr>
        <p:xfrm>
          <a:off x="413538" y="681540"/>
          <a:ext cx="5268348" cy="3990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83567" y="4677984"/>
            <a:ext cx="846043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1500" dirty="0">
                <a:solidFill>
                  <a:prstClr val="black"/>
                </a:solidFill>
                <a:latin typeface="Calibri"/>
              </a:rPr>
              <a:t>Source: Roads Investment Strategy (</a:t>
            </a:r>
            <a:r>
              <a:rPr lang="en-GB" sz="1500" dirty="0" err="1">
                <a:solidFill>
                  <a:prstClr val="black"/>
                </a:solidFill>
                <a:latin typeface="Calibri"/>
              </a:rPr>
              <a:t>DfT</a:t>
            </a:r>
            <a:r>
              <a:rPr lang="en-GB" sz="1500" dirty="0">
                <a:solidFill>
                  <a:prstClr val="black"/>
                </a:solidFill>
                <a:latin typeface="Calibri"/>
              </a:rPr>
              <a:t>, 2015)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4375774"/>
            <a:ext cx="7740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350" b="1" dirty="0">
                <a:solidFill>
                  <a:prstClr val="black"/>
                </a:solidFill>
                <a:latin typeface="Arial Black" panose="020B0A04020102020204" pitchFamily="34" charset="0"/>
              </a:rPr>
              <a:t>Year: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9836" y="123478"/>
            <a:ext cx="9036496" cy="85725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Calibri"/>
              </a:rPr>
              <a:t>Making the Problem Worse – </a:t>
            </a:r>
            <a:br>
              <a:rPr lang="en-US" dirty="0">
                <a:solidFill>
                  <a:prstClr val="black"/>
                </a:solidFill>
                <a:latin typeface="Calibri"/>
              </a:rPr>
            </a:br>
            <a:r>
              <a:rPr lang="en-US" dirty="0">
                <a:solidFill>
                  <a:prstClr val="black"/>
                </a:solidFill>
                <a:latin typeface="Calibri"/>
              </a:rPr>
              <a:t>by Expanding Motorways and Main Roads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17819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400" dirty="0">
                <a:solidFill>
                  <a:prstClr val="black"/>
                </a:solidFill>
                <a:latin typeface="Calibri"/>
              </a:rPr>
              <a:t>Budget: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/>
            </a:r>
            <a:br>
              <a:rPr lang="en-GB" dirty="0">
                <a:solidFill>
                  <a:prstClr val="black"/>
                </a:solidFill>
                <a:latin typeface="Calibri"/>
              </a:rPr>
            </a:br>
            <a:r>
              <a:rPr lang="en-GB" dirty="0">
                <a:solidFill>
                  <a:prstClr val="black"/>
                </a:solidFill>
                <a:latin typeface="Calibri"/>
              </a:rPr>
              <a:t>£ million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284" y="856483"/>
            <a:ext cx="3266220" cy="421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71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47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2 Main ways to reduce emissions from surface transport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Faster electrification is essential.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We also need to reduce traffic volumes – this is easiest in larger urban areas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Population is growing – we should house more of the population in those large urban areas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Expanding the road network is making the problem worse and should be stopped</a:t>
            </a:r>
          </a:p>
        </p:txBody>
      </p:sp>
    </p:spTree>
    <p:extLst>
      <p:ext uri="{BB962C8B-B14F-4D97-AF65-F5344CB8AC3E}">
        <p14:creationId xmlns:p14="http://schemas.microsoft.com/office/powerpoint/2010/main" val="887451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9502"/>
            <a:ext cx="9036496" cy="857250"/>
          </a:xfrm>
        </p:spPr>
        <p:txBody>
          <a:bodyPr>
            <a:normAutofit fontScale="90000"/>
          </a:bodyPr>
          <a:lstStyle/>
          <a:p>
            <a:r>
              <a:rPr lang="en-GB" dirty="0"/>
              <a:t>2 Main Ways to Decarbonise </a:t>
            </a:r>
            <a:br>
              <a:rPr lang="en-GB" dirty="0"/>
            </a:br>
            <a:r>
              <a:rPr lang="en-GB" dirty="0"/>
              <a:t>Surface Transport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Switch vehicles to non-carbon fuels (e.g. electric, hydrogen)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Reduce traffic volumes</a:t>
            </a:r>
          </a:p>
        </p:txBody>
      </p:sp>
    </p:spTree>
    <p:extLst>
      <p:ext uri="{BB962C8B-B14F-4D97-AF65-F5344CB8AC3E}">
        <p14:creationId xmlns:p14="http://schemas.microsoft.com/office/powerpoint/2010/main" val="2078950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08504" cy="857250"/>
          </a:xfrm>
        </p:spPr>
        <p:txBody>
          <a:bodyPr>
            <a:normAutofit/>
          </a:bodyPr>
          <a:lstStyle/>
          <a:p>
            <a:r>
              <a:rPr lang="en-GB" sz="3200" dirty="0"/>
              <a:t>“Net Zero” = Absolute Zero for surface transport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929840"/>
            <a:ext cx="2417777" cy="324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50095" y="1301443"/>
            <a:ext cx="28552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Some CO</a:t>
            </a:r>
            <a:r>
              <a:rPr lang="en-GB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removal for planes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Not for cars or vans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391" y="988022"/>
            <a:ext cx="1642480" cy="1642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786" y="858903"/>
            <a:ext cx="1147252" cy="19714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2826691"/>
            <a:ext cx="1543819" cy="154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35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08504" cy="857250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That means NO Petrol or Diesel Vehicles on road by 2050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915566"/>
            <a:ext cx="4680520" cy="3510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924464"/>
            <a:ext cx="2095500" cy="2095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3219822"/>
            <a:ext cx="3771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400" dirty="0">
                <a:solidFill>
                  <a:prstClr val="black"/>
                </a:solidFill>
                <a:latin typeface="Calibri"/>
              </a:rPr>
              <a:t>So rapid electrification of cars and vans is unavoidable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2109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Norway Leads on Sales of Electric Cars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02105484"/>
              </p:ext>
            </p:extLst>
          </p:nvPr>
        </p:nvGraphicFramePr>
        <p:xfrm>
          <a:off x="395288" y="1131591"/>
          <a:ext cx="792088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644007" y="1340768"/>
            <a:ext cx="417646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GB" sz="3200" dirty="0">
                <a:solidFill>
                  <a:srgbClr val="FF0000"/>
                </a:solidFill>
                <a:latin typeface="Arial Black" pitchFamily="34" charset="0"/>
              </a:rPr>
              <a:t>Norway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012160" y="3507854"/>
            <a:ext cx="4392489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GB" sz="3200" dirty="0">
                <a:solidFill>
                  <a:srgbClr val="0000FF"/>
                </a:solidFill>
                <a:latin typeface="Arial Black" pitchFamily="34" charset="0"/>
              </a:rPr>
              <a:t>UK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74033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400" dirty="0">
                <a:solidFill>
                  <a:prstClr val="black"/>
                </a:solidFill>
                <a:latin typeface="Calibri"/>
              </a:rPr>
              <a:t>Percent</a:t>
            </a:r>
          </a:p>
        </p:txBody>
      </p:sp>
    </p:spTree>
    <p:extLst>
      <p:ext uri="{BB962C8B-B14F-4D97-AF65-F5344CB8AC3E}">
        <p14:creationId xmlns:p14="http://schemas.microsoft.com/office/powerpoint/2010/main" val="3614196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/>
          <a:lstStyle/>
          <a:p>
            <a:r>
              <a:rPr lang="en-US" dirty="0"/>
              <a:t>But Notice the Time Lag (Norway)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957436"/>
              </p:ext>
            </p:extLst>
          </p:nvPr>
        </p:nvGraphicFramePr>
        <p:xfrm>
          <a:off x="395288" y="1131591"/>
          <a:ext cx="792088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067944" y="1340768"/>
            <a:ext cx="417646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GB" sz="3200" dirty="0">
                <a:solidFill>
                  <a:srgbClr val="FF0000"/>
                </a:solidFill>
                <a:latin typeface="Arial Black" pitchFamily="34" charset="0"/>
              </a:rPr>
              <a:t>Annual Sales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20072" y="3219822"/>
            <a:ext cx="4392489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GB" sz="3200" dirty="0">
                <a:solidFill>
                  <a:prstClr val="black"/>
                </a:solidFill>
                <a:latin typeface="Arial Black" pitchFamily="34" charset="0"/>
              </a:rPr>
              <a:t>Cars on Road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81394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400" dirty="0">
                <a:solidFill>
                  <a:prstClr val="black"/>
                </a:solidFill>
                <a:latin typeface="Calibri"/>
              </a:rPr>
              <a:t>Percent</a:t>
            </a:r>
          </a:p>
        </p:txBody>
      </p:sp>
    </p:spTree>
    <p:extLst>
      <p:ext uri="{BB962C8B-B14F-4D97-AF65-F5344CB8AC3E}">
        <p14:creationId xmlns:p14="http://schemas.microsoft.com/office/powerpoint/2010/main" val="2747180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589640" cy="857250"/>
          </a:xfrm>
        </p:spPr>
        <p:txBody>
          <a:bodyPr/>
          <a:lstStyle/>
          <a:p>
            <a:r>
              <a:rPr lang="en-US" dirty="0"/>
              <a:t>New Policy Intention: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699542"/>
            <a:ext cx="4392488" cy="442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33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40"/>
            <a:ext cx="9036496" cy="857250"/>
          </a:xfrm>
        </p:spPr>
        <p:txBody>
          <a:bodyPr>
            <a:normAutofit fontScale="90000"/>
          </a:bodyPr>
          <a:lstStyle/>
          <a:p>
            <a:r>
              <a:rPr lang="en-GB" dirty="0"/>
              <a:t>It’s Not Just About 2050 – It’s Also About How Quickly We Cut in the Meantime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5468" y="1347614"/>
            <a:ext cx="5313064" cy="3240510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7504" y="4659982"/>
            <a:ext cx="9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UK Committee on Climate Change Assessment of transport policies</a:t>
            </a:r>
          </a:p>
        </p:txBody>
      </p:sp>
    </p:spTree>
    <p:extLst>
      <p:ext uri="{BB962C8B-B14F-4D97-AF65-F5344CB8AC3E}">
        <p14:creationId xmlns:p14="http://schemas.microsoft.com/office/powerpoint/2010/main" val="4253659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9143"/>
            <a:ext cx="9001000" cy="857250"/>
          </a:xfrm>
        </p:spPr>
        <p:txBody>
          <a:bodyPr>
            <a:normAutofit/>
          </a:bodyPr>
          <a:lstStyle/>
          <a:p>
            <a:r>
              <a:rPr lang="en-US" dirty="0"/>
              <a:t>This Would Not be Enough on its Own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3" y="1151272"/>
            <a:ext cx="2913121" cy="293264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37780" y="1212304"/>
            <a:ext cx="5926708" cy="3231654"/>
            <a:chOff x="3037780" y="1059582"/>
            <a:chExt cx="5926708" cy="323165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0033" y="1064074"/>
              <a:ext cx="2174455" cy="280382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037780" y="1059582"/>
              <a:ext cx="3752254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GB" sz="2400" b="1" dirty="0">
                  <a:solidFill>
                    <a:prstClr val="black"/>
                  </a:solidFill>
                  <a:latin typeface="Calibri"/>
                </a:rPr>
                <a:t>Initial Estimate:</a:t>
              </a:r>
            </a:p>
            <a:p>
              <a:pPr defTabSz="914400"/>
              <a:endParaRPr lang="en-GB" sz="2400" dirty="0">
                <a:solidFill>
                  <a:prstClr val="black"/>
                </a:solidFill>
                <a:latin typeface="Calibri"/>
              </a:endParaRPr>
            </a:p>
            <a:p>
              <a:pPr marL="342900" indent="-342900" defTabSz="914400">
                <a:buFont typeface="Wingdings" panose="05000000000000000000" pitchFamily="2" charset="2"/>
                <a:buChar char="Ø"/>
              </a:pPr>
              <a:r>
                <a:rPr lang="en-GB" sz="2400" dirty="0">
                  <a:solidFill>
                    <a:prstClr val="black"/>
                  </a:solidFill>
                  <a:latin typeface="Calibri"/>
                </a:rPr>
                <a:t>If all new cars were electric by 2030</a:t>
              </a:r>
              <a:br>
                <a:rPr lang="en-GB" sz="2400" dirty="0">
                  <a:solidFill>
                    <a:prstClr val="black"/>
                  </a:solidFill>
                  <a:latin typeface="Calibri"/>
                </a:rPr>
              </a:br>
              <a:endParaRPr lang="en-GB" sz="2400" dirty="0">
                <a:solidFill>
                  <a:prstClr val="black"/>
                </a:solidFill>
                <a:latin typeface="Calibri"/>
              </a:endParaRPr>
            </a:p>
            <a:p>
              <a:pPr marL="342900" indent="-342900" defTabSz="914400">
                <a:buFont typeface="Wingdings" panose="05000000000000000000" pitchFamily="2" charset="2"/>
                <a:buChar char="Ø"/>
              </a:pPr>
              <a:r>
                <a:rPr lang="en-GB" sz="2400" dirty="0">
                  <a:solidFill>
                    <a:prstClr val="black"/>
                  </a:solidFill>
                  <a:latin typeface="Calibri"/>
                </a:rPr>
                <a:t>10% - 20% cut in car mileage needed by 2030</a:t>
              </a:r>
            </a:p>
            <a:p>
              <a:pPr defTabSz="914400"/>
              <a:endParaRPr lang="en-GB" dirty="0">
                <a:solidFill>
                  <a:prstClr val="black"/>
                </a:solidFill>
                <a:latin typeface="Calibri"/>
              </a:endParaRPr>
            </a:p>
            <a:p>
              <a:pPr defTabSz="914400"/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83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Jacobs Primary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2314DC"/>
      </a:accent1>
      <a:accent2>
        <a:srgbClr val="6F006E"/>
      </a:accent2>
      <a:accent3>
        <a:srgbClr val="D72850"/>
      </a:accent3>
      <a:accent4>
        <a:srgbClr val="FFA014"/>
      </a:accent4>
      <a:accent5>
        <a:srgbClr val="007D55"/>
      </a:accent5>
      <a:accent6>
        <a:srgbClr val="C8C8C8"/>
      </a:accent6>
      <a:hlink>
        <a:srgbClr val="2314DC"/>
      </a:hlink>
      <a:folHlink>
        <a:srgbClr val="FF8714"/>
      </a:folHlink>
    </a:clrScheme>
    <a:fontScheme name="Custom 1">
      <a:majorFont>
        <a:latin typeface="Jacobs Chronos"/>
        <a:ea typeface=""/>
        <a:cs typeface=""/>
      </a:majorFont>
      <a:minorFont>
        <a:latin typeface="Jacobs Chron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obs PowerPoint 16x9_Master Template.potx" id="{109E9AB7-6D08-4F36-9881-F78080469B2A}" vid="{6EBEA7BE-A311-4E9D-8854-0352DB49545F}"/>
    </a:ext>
  </a:extLst>
</a:theme>
</file>

<file path=ppt/theme/theme3.xml><?xml version="1.0" encoding="utf-8"?>
<a:theme xmlns:a="http://schemas.openxmlformats.org/drawingml/2006/main" name="3_Map">
  <a:themeElements>
    <a:clrScheme name="Jacobs Primary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2314DC"/>
      </a:accent1>
      <a:accent2>
        <a:srgbClr val="6F006E"/>
      </a:accent2>
      <a:accent3>
        <a:srgbClr val="D72850"/>
      </a:accent3>
      <a:accent4>
        <a:srgbClr val="FFA014"/>
      </a:accent4>
      <a:accent5>
        <a:srgbClr val="007D55"/>
      </a:accent5>
      <a:accent6>
        <a:srgbClr val="C8C8C8"/>
      </a:accent6>
      <a:hlink>
        <a:srgbClr val="2314DC"/>
      </a:hlink>
      <a:folHlink>
        <a:srgbClr val="FF8714"/>
      </a:folHlink>
    </a:clrScheme>
    <a:fontScheme name="Custom 1">
      <a:majorFont>
        <a:latin typeface="Jacobs Chronos"/>
        <a:ea typeface=""/>
        <a:cs typeface=""/>
      </a:majorFont>
      <a:minorFont>
        <a:latin typeface="Jacobs Chron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obs PowerPoint 16x9_Master Template.potx" id="{109E9AB7-6D08-4F36-9881-F78080469B2A}" vid="{21EB0679-41EA-40E9-903F-A23B95DDC27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289</Words>
  <Application>Microsoft Macintosh PowerPoint</Application>
  <PresentationFormat>On-screen Show (16:9)</PresentationFormat>
  <Paragraphs>57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 Black</vt:lpstr>
      <vt:lpstr>Calibri</vt:lpstr>
      <vt:lpstr>Jacobs Chronos</vt:lpstr>
      <vt:lpstr>JacobsChronos</vt:lpstr>
      <vt:lpstr>Wingdings</vt:lpstr>
      <vt:lpstr>Arial</vt:lpstr>
      <vt:lpstr>8_Office Theme</vt:lpstr>
      <vt:lpstr>Custom Design</vt:lpstr>
      <vt:lpstr>3_Map</vt:lpstr>
      <vt:lpstr>Dr Steve Melia Senior Lecturer Transport &amp; Planning Decarbonising Surface Transport Through Traffic Reduction</vt:lpstr>
      <vt:lpstr>2 Main Ways to Decarbonise  Surface Transport</vt:lpstr>
      <vt:lpstr>“Net Zero” = Absolute Zero for surface transport</vt:lpstr>
      <vt:lpstr>That means NO Petrol or Diesel Vehicles on road by 2050</vt:lpstr>
      <vt:lpstr>Norway Leads on Sales of Electric Cars</vt:lpstr>
      <vt:lpstr>But Notice the Time Lag (Norway)</vt:lpstr>
      <vt:lpstr>New Policy Intention:</vt:lpstr>
      <vt:lpstr>It’s Not Just About 2050 – It’s Also About How Quickly We Cut in the Meantime</vt:lpstr>
      <vt:lpstr>This Would Not be Enough on its Own</vt:lpstr>
      <vt:lpstr>2) Reducing Traffic Volumes is easier</vt:lpstr>
      <vt:lpstr>Modal Shift Example - London</vt:lpstr>
      <vt:lpstr>How Much Difference Did it Make?</vt:lpstr>
      <vt:lpstr>UK Population Still Forecast to Grow</vt:lpstr>
      <vt:lpstr>PowerPoint Presentation</vt:lpstr>
      <vt:lpstr>Summary</vt:lpstr>
    </vt:vector>
  </TitlesOfParts>
  <Company>Involve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Allan</dc:creator>
  <cp:lastModifiedBy>Lynn Bjerke</cp:lastModifiedBy>
  <cp:revision>131</cp:revision>
  <dcterms:created xsi:type="dcterms:W3CDTF">2020-01-18T09:46:56Z</dcterms:created>
  <dcterms:modified xsi:type="dcterms:W3CDTF">2020-02-08T18:38:26Z</dcterms:modified>
</cp:coreProperties>
</file>