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1" r:id="rId1"/>
    <p:sldMasterId id="2147483794" r:id="rId2"/>
    <p:sldMasterId id="2147483871" r:id="rId3"/>
  </p:sldMasterIdLst>
  <p:notesMasterIdLst>
    <p:notesMasterId r:id="rId16"/>
  </p:notesMasterIdLst>
  <p:sldIdLst>
    <p:sldId id="458" r:id="rId4"/>
    <p:sldId id="459" r:id="rId5"/>
    <p:sldId id="460" r:id="rId6"/>
    <p:sldId id="461" r:id="rId7"/>
    <p:sldId id="462" r:id="rId8"/>
    <p:sldId id="463" r:id="rId9"/>
    <p:sldId id="464" r:id="rId10"/>
    <p:sldId id="465" r:id="rId11"/>
    <p:sldId id="466" r:id="rId12"/>
    <p:sldId id="467" r:id="rId13"/>
    <p:sldId id="468" r:id="rId14"/>
    <p:sldId id="469" r:id="rId15"/>
  </p:sldIdLst>
  <p:sldSz cx="9144000" cy="5143500" type="screen16x9"/>
  <p:notesSz cx="6858000" cy="9144000"/>
  <p:defaultTextStyle>
    <a:defPPr>
      <a:defRPr lang="en-US"/>
    </a:defPPr>
    <a:lvl1pPr marL="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9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/>
    <p:restoredTop sz="71803" autoAdjust="0"/>
  </p:normalViewPr>
  <p:slideViewPr>
    <p:cSldViewPr snapToGrid="0" snapToObjects="1">
      <p:cViewPr varScale="1">
        <p:scale>
          <a:sx n="128" d="100"/>
          <a:sy n="128" d="100"/>
        </p:scale>
        <p:origin x="1904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8D018-856B-6445-A9C5-053D54818AC1}" type="datetimeFigureOut">
              <a:rPr lang="en-US" smtClean="0"/>
              <a:t>2/10/20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F99E2-675F-2C42-9469-6B8B96FF0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0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9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We believe that Community-led, not for profit social enterprises are the best way to kick start a retrofit revolution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We employ 13 members of staff and turnover over half a million pounds a year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Not for profit doesn’t mean no profit – it means generating profit for a social or environmental purpose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 social enterprise means we can realise all the benefits of retrofit including warmer, greener homes but also well paid, skilled jobs for local firms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41B9F-E859-DB46-8A87-EFBE4EF39A79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7670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Briefly – what is retrofit;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whole house,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comfort, cost and carbon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41B9F-E859-DB46-8A87-EFBE4EF39A79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8559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Local energy markets – the easiest KW of energy to decarbonise is the one you never generate.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41B9F-E859-DB46-8A87-EFBE4EF39A79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0291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Summary: a top down approach to retrofit has failed, but investing in a community-led approach can kick start a retrofit revolution delivering warmer, greener homes and local jobs and benefit.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41B9F-E859-DB46-8A87-EFBE4EF39A79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2323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7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8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9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ck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F5B10BB-2279-444D-A69E-B8C415407EFF}"/>
              </a:ext>
            </a:extLst>
          </p:cNvPr>
          <p:cNvSpPr/>
          <p:nvPr userDrawn="1"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97C72B8-85D1-40F1-943D-22DB1FC9F4C8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40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942DA99-6BA4-4DA7-8651-80752B5462FE}"/>
              </a:ext>
            </a:extLst>
          </p:cNvPr>
          <p:cNvGrpSpPr/>
          <p:nvPr userDrawn="1"/>
        </p:nvGrpSpPr>
        <p:grpSpPr>
          <a:xfrm>
            <a:off x="1" y="5006340"/>
            <a:ext cx="9152097" cy="137160"/>
            <a:chOff x="0" y="5303520"/>
            <a:chExt cx="12202796" cy="5943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9FC97499-E988-4B11-B114-5E15CA266BF8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BB952E0-2CF7-48F8-8262-7CE47CD99877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690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A3AC656F-3F0C-49A2-81C1-78C572069D73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1968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35AFC50-E6B6-4E43-B4E7-F9E2A95E63EC}"/>
              </a:ext>
            </a:extLst>
          </p:cNvPr>
          <p:cNvGrpSpPr/>
          <p:nvPr userDrawn="1"/>
        </p:nvGrpSpPr>
        <p:grpSpPr>
          <a:xfrm>
            <a:off x="1" y="5006340"/>
            <a:ext cx="9152097" cy="137160"/>
            <a:chOff x="0" y="5303520"/>
            <a:chExt cx="12202796" cy="5943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A2B86E2-F045-4370-94FD-B80A57E52011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6F66FD7-E36D-4A8C-9C0D-409917212467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A04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4169620-5373-445A-839E-0A597466E92E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0087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>
                <a:solidFill>
                  <a:srgbClr val="000000"/>
                </a:solidFill>
                <a:latin typeface="Jacobs Chronos"/>
              </a:rPr>
              <a:t>©Jacobs 2019</a:t>
            </a:r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90E0E93-EEE6-4D51-9F5C-4F52ACDE3916}"/>
              </a:ext>
            </a:extLst>
          </p:cNvPr>
          <p:cNvGrpSpPr/>
          <p:nvPr userDrawn="1"/>
        </p:nvGrpSpPr>
        <p:grpSpPr>
          <a:xfrm>
            <a:off x="1" y="5006340"/>
            <a:ext cx="9152097" cy="137160"/>
            <a:chOff x="0" y="5303520"/>
            <a:chExt cx="12202796" cy="5943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26A910FC-EEC9-4E32-9C79-04B4D2C5033B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007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7D262B7C-8609-4D89-A827-E2F2D0992C62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003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A888E613-23F0-43B0-BB12-5224CC248F1C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0AD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0584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27D40AD0-5D9B-4347-8016-757E80747E76}"/>
              </a:ext>
            </a:extLst>
          </p:cNvPr>
          <p:cNvGrpSpPr/>
          <p:nvPr userDrawn="1"/>
        </p:nvGrpSpPr>
        <p:grpSpPr>
          <a:xfrm>
            <a:off x="1179010" y="0"/>
            <a:ext cx="7964990" cy="4058602"/>
            <a:chOff x="1572014" y="0"/>
            <a:chExt cx="10619986" cy="5411469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xmlns="" id="{245104B9-E223-42AF-9228-4D9DBA103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014" y="1107030"/>
              <a:ext cx="10619986" cy="4304439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ECA9C7F8-F075-46B3-BC20-F7BC754AB4B6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27D2CEBA-062E-4A76-86B2-E30ADE7C31E0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63" name="Title 1">
            <a:extLst>
              <a:ext uri="{FF2B5EF4-FFF2-40B4-BE49-F238E27FC236}">
                <a16:creationId xmlns:a16="http://schemas.microsoft.com/office/drawing/2014/main" xmlns="" id="{A7F61A64-3CDE-4167-85CB-90C6332EF1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77" tIns="34289" rIns="68577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64" name="Subtitle 2">
            <a:extLst>
              <a:ext uri="{FF2B5EF4-FFF2-40B4-BE49-F238E27FC236}">
                <a16:creationId xmlns:a16="http://schemas.microsoft.com/office/drawing/2014/main" xmlns="" id="{9FD1511E-B62B-4097-A97D-8D9B2E4AD4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</p:spTree>
    <p:extLst>
      <p:ext uri="{BB962C8B-B14F-4D97-AF65-F5344CB8AC3E}">
        <p14:creationId xmlns:p14="http://schemas.microsoft.com/office/powerpoint/2010/main" val="800492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Pur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E504DC-7314-44CB-9C4D-D1417B013B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341" y="830275"/>
            <a:ext cx="7964519" cy="3228329"/>
          </a:xfrm>
          <a:prstGeom prst="rect">
            <a:avLst/>
          </a:prstGeom>
          <a:solidFill>
            <a:srgbClr val="6F006E"/>
          </a:solidFill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E216235-861E-4CD0-BEC0-AF3D1B4E1DB6}"/>
              </a:ext>
            </a:extLst>
          </p:cNvPr>
          <p:cNvGrpSpPr/>
          <p:nvPr userDrawn="1"/>
        </p:nvGrpSpPr>
        <p:grpSpPr>
          <a:xfrm>
            <a:off x="1186339" y="0"/>
            <a:ext cx="7955280" cy="844684"/>
            <a:chOff x="1581785" y="0"/>
            <a:chExt cx="10607040" cy="112624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4C42AADD-502D-4152-8B36-EC246279832D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8FED9C33-1382-426F-943B-9CDA2DA2A262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6F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76E2362A-61F6-4883-94BC-DEF42B3004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77" tIns="34289" rIns="68577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5003B944-E549-4D32-A21A-BCB050EFAE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</p:spTree>
    <p:extLst>
      <p:ext uri="{BB962C8B-B14F-4D97-AF65-F5344CB8AC3E}">
        <p14:creationId xmlns:p14="http://schemas.microsoft.com/office/powerpoint/2010/main" val="3760181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BD7953F-2CEC-49FD-9143-A18FFEBAE699}"/>
              </a:ext>
            </a:extLst>
          </p:cNvPr>
          <p:cNvGrpSpPr/>
          <p:nvPr userDrawn="1"/>
        </p:nvGrpSpPr>
        <p:grpSpPr>
          <a:xfrm>
            <a:off x="1177647" y="0"/>
            <a:ext cx="7966355" cy="4058602"/>
            <a:chOff x="1570193" y="0"/>
            <a:chExt cx="10621807" cy="54114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1F99D95C-68CF-4E22-948C-DFAD50B79D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93" y="1107030"/>
              <a:ext cx="10621807" cy="430443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C44AF1E9-C422-45F4-BA0F-E18879906F83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57EEAFE-09AD-44A7-A787-4D480FA4E3DD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A62AC4E7-EB97-4491-AA7E-434973D721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77" tIns="34289" rIns="68577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ADB1696D-6D05-4956-B98D-EA41628191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</p:spTree>
    <p:extLst>
      <p:ext uri="{BB962C8B-B14F-4D97-AF65-F5344CB8AC3E}">
        <p14:creationId xmlns:p14="http://schemas.microsoft.com/office/powerpoint/2010/main" val="2916789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Yel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407A0F4-C136-4AFC-ACF9-D497162F1EA0}"/>
              </a:ext>
            </a:extLst>
          </p:cNvPr>
          <p:cNvGrpSpPr/>
          <p:nvPr userDrawn="1"/>
        </p:nvGrpSpPr>
        <p:grpSpPr>
          <a:xfrm>
            <a:off x="1177647" y="0"/>
            <a:ext cx="7966355" cy="4058602"/>
            <a:chOff x="1570192" y="0"/>
            <a:chExt cx="10621807" cy="54114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F240012-04C1-4ACA-B25D-D08ADB1C50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92" y="1107030"/>
              <a:ext cx="10621807" cy="430443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3544F831-BECB-4384-B834-C4A1B5697076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700C554-EE42-4A2E-8CDA-CA681774E516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6013827B-CA75-4A46-B871-44D669F754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7184162D-55BE-425C-8D84-44A1BE9B67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77" tIns="34289" rIns="68577" bIns="34289" anchor="b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61562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834D91D-A186-4D05-BFD3-C949F892CB38}"/>
              </a:ext>
            </a:extLst>
          </p:cNvPr>
          <p:cNvGrpSpPr/>
          <p:nvPr userDrawn="1"/>
        </p:nvGrpSpPr>
        <p:grpSpPr>
          <a:xfrm>
            <a:off x="1177647" y="0"/>
            <a:ext cx="7966355" cy="4058602"/>
            <a:chOff x="1570192" y="0"/>
            <a:chExt cx="10621807" cy="54114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CE63DA98-418A-4359-A075-3660B20FE9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92" y="1107030"/>
              <a:ext cx="10621807" cy="430443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998795D-FDF1-49C0-9FBB-09DF165043AE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09D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F85CA9B-4A79-492D-A389-B5AE05F56FFA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027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96B498E0-A08A-4E2A-ABD6-DC7D4712A7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22E0353E-389E-4662-B9AD-B4AE0DAB05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77" tIns="34289" rIns="68577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84398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CA640D0-5A86-41DF-87EE-1C11B56E8945}"/>
              </a:ext>
            </a:extLst>
          </p:cNvPr>
          <p:cNvGrpSpPr/>
          <p:nvPr userDrawn="1"/>
        </p:nvGrpSpPr>
        <p:grpSpPr>
          <a:xfrm>
            <a:off x="672086" y="-13785"/>
            <a:ext cx="8471917" cy="4455773"/>
            <a:chOff x="922993" y="0"/>
            <a:chExt cx="11277580" cy="59436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01DB3D08-8653-4A14-832E-60338C2C1FDF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 b="1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DB7F6925-F518-413C-ACD4-367B26AB9910}"/>
                </a:ext>
              </a:extLst>
            </p:cNvPr>
            <p:cNvSpPr/>
            <p:nvPr userDrawn="1"/>
          </p:nvSpPr>
          <p:spPr>
            <a:xfrm>
              <a:off x="11246400" y="0"/>
              <a:ext cx="954173" cy="594360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 b="1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1277C04-264B-4396-96A1-BA96AA5E92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36" y="4649779"/>
            <a:ext cx="2518880" cy="281106"/>
          </a:xfrm>
          <a:prstGeom prst="rect">
            <a:avLst/>
          </a:prstGeom>
        </p:spPr>
      </p:pic>
      <p:sp>
        <p:nvSpPr>
          <p:cNvPr id="7" name="L-Shape 6">
            <a:extLst>
              <a:ext uri="{FF2B5EF4-FFF2-40B4-BE49-F238E27FC236}">
                <a16:creationId xmlns:a16="http://schemas.microsoft.com/office/drawing/2014/main" xmlns="" id="{F4818BB2-38C0-4C1E-9429-8D2D2595EE27}"/>
              </a:ext>
            </a:extLst>
          </p:cNvPr>
          <p:cNvSpPr/>
          <p:nvPr userDrawn="1"/>
        </p:nvSpPr>
        <p:spPr>
          <a:xfrm rot="10800000">
            <a:off x="6445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969D603-828E-4E32-839B-1733F21141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77" tIns="34289" rIns="68577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991913DD-454B-4F48-A6C1-484C008FA7DF}"/>
              </a:ext>
            </a:extLst>
          </p:cNvPr>
          <p:cNvSpPr/>
          <p:nvPr userDrawn="1"/>
        </p:nvSpPr>
        <p:spPr>
          <a:xfrm>
            <a:off x="0" y="-13317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001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xmlns="" id="{29F42CFE-30EE-4D81-9451-65225B0CEC50}"/>
              </a:ext>
            </a:extLst>
          </p:cNvPr>
          <p:cNvSpPr/>
          <p:nvPr userDrawn="1"/>
        </p:nvSpPr>
        <p:spPr>
          <a:xfrm rot="10800000">
            <a:off x="-1" y="4443516"/>
            <a:ext cx="685800" cy="699984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C1BDF4D-D449-4B3A-A181-D7EBF1520D39}"/>
              </a:ext>
            </a:extLst>
          </p:cNvPr>
          <p:cNvGrpSpPr/>
          <p:nvPr userDrawn="1"/>
        </p:nvGrpSpPr>
        <p:grpSpPr>
          <a:xfrm>
            <a:off x="1203933" y="4603022"/>
            <a:ext cx="2340154" cy="307523"/>
            <a:chOff x="1605241" y="6137360"/>
            <a:chExt cx="3120205" cy="410030"/>
          </a:xfrm>
        </p:grpSpPr>
        <p:pic>
          <p:nvPicPr>
            <p:cNvPr id="13" name="Picture 12">
              <a:hlinkClick r:id="rId3"/>
              <a:extLst>
                <a:ext uri="{FF2B5EF4-FFF2-40B4-BE49-F238E27FC236}">
                  <a16:creationId xmlns:a16="http://schemas.microsoft.com/office/drawing/2014/main" xmlns="" id="{49B85F58-257E-4931-A286-13CDCADD8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14" name="Picture 13">
              <a:hlinkClick r:id="rId5"/>
              <a:extLst>
                <a:ext uri="{FF2B5EF4-FFF2-40B4-BE49-F238E27FC236}">
                  <a16:creationId xmlns:a16="http://schemas.microsoft.com/office/drawing/2014/main" xmlns="" id="{6470EE4C-2AFF-4D3C-8837-250DCE835A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15" name="Picture 14">
              <a:hlinkClick r:id="rId7"/>
              <a:extLst>
                <a:ext uri="{FF2B5EF4-FFF2-40B4-BE49-F238E27FC236}">
                  <a16:creationId xmlns:a16="http://schemas.microsoft.com/office/drawing/2014/main" xmlns="" id="{7ABC6DFE-B958-42F6-A196-6D5FF76422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16" name="Picture 15">
              <a:hlinkClick r:id="rId9"/>
              <a:extLst>
                <a:ext uri="{FF2B5EF4-FFF2-40B4-BE49-F238E27FC236}">
                  <a16:creationId xmlns:a16="http://schemas.microsoft.com/office/drawing/2014/main" xmlns="" id="{085ADA76-04DA-4FBF-95BC-11625BA056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17" name="Picture 16">
              <a:hlinkClick r:id="rId11"/>
              <a:extLst>
                <a:ext uri="{FF2B5EF4-FFF2-40B4-BE49-F238E27FC236}">
                  <a16:creationId xmlns:a16="http://schemas.microsoft.com/office/drawing/2014/main" xmlns="" id="{4B4A28F8-8A85-44D4-A8C0-49A04723DF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6EF7C89-4AF9-4037-99A4-D5925EDFDC2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984" y="4626253"/>
            <a:ext cx="2518875" cy="281106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79055058-5432-4171-9ED6-8C9D048DB0FD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89436" y="1631158"/>
            <a:ext cx="5828109" cy="1128713"/>
          </a:xfrm>
          <a:prstGeom prst="rect">
            <a:avLst/>
          </a:prstGeom>
        </p:spPr>
        <p:txBody>
          <a:bodyPr lIns="68577" tIns="34289" rIns="68577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25435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Pur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413690EB-DB6B-4A4C-BBFC-F96B509DF4D8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46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97DFB3E-CCDD-42C2-8947-D4DB09500896}"/>
              </a:ext>
            </a:extLst>
          </p:cNvPr>
          <p:cNvGrpSpPr/>
          <p:nvPr userDrawn="1"/>
        </p:nvGrpSpPr>
        <p:grpSpPr>
          <a:xfrm>
            <a:off x="685803" y="3"/>
            <a:ext cx="8458199" cy="4457699"/>
            <a:chOff x="922993" y="0"/>
            <a:chExt cx="11265832" cy="5943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E6A1C5B-AB17-4B26-A73F-A3EC00F871A5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99412C3-1AE2-4363-9FA9-BD085274D3E6}"/>
                </a:ext>
              </a:extLst>
            </p:cNvPr>
            <p:cNvSpPr/>
            <p:nvPr userDrawn="1"/>
          </p:nvSpPr>
          <p:spPr>
            <a:xfrm>
              <a:off x="11246400" y="0"/>
              <a:ext cx="942425" cy="5943600"/>
            </a:xfrm>
            <a:prstGeom prst="rect">
              <a:avLst/>
            </a:prstGeom>
            <a:solidFill>
              <a:srgbClr val="6E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CF888F2-E176-4A64-9F96-68EA2FA30E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145770B2-1A04-48B5-B7E8-57E319F76EC7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7441B77A-1A48-4BA2-8129-F0A8914DA2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77" tIns="34289" rIns="68577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xmlns="" id="{9E40AFA9-2B4F-4A46-80F0-6C9EA73C6D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58"/>
            <a:ext cx="5828109" cy="1128713"/>
          </a:xfrm>
          <a:prstGeom prst="rect">
            <a:avLst/>
          </a:prstGeom>
        </p:spPr>
        <p:txBody>
          <a:bodyPr lIns="68577" tIns="34289" rIns="68577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C96F09B-1F32-4067-B80B-4684EDE36A9E}"/>
              </a:ext>
            </a:extLst>
          </p:cNvPr>
          <p:cNvGrpSpPr/>
          <p:nvPr userDrawn="1"/>
        </p:nvGrpSpPr>
        <p:grpSpPr>
          <a:xfrm>
            <a:off x="1203933" y="4603022"/>
            <a:ext cx="2340154" cy="307523"/>
            <a:chOff x="1605241" y="6137360"/>
            <a:chExt cx="3120205" cy="410030"/>
          </a:xfrm>
        </p:grpSpPr>
        <p:pic>
          <p:nvPicPr>
            <p:cNvPr id="18" name="Picture 17">
              <a:hlinkClick r:id="rId3"/>
              <a:extLst>
                <a:ext uri="{FF2B5EF4-FFF2-40B4-BE49-F238E27FC236}">
                  <a16:creationId xmlns:a16="http://schemas.microsoft.com/office/drawing/2014/main" xmlns="" id="{669413BB-12F1-45E7-89FB-E41C67B3F2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:a16="http://schemas.microsoft.com/office/drawing/2014/main" xmlns="" id="{0CA1D6FB-E247-4A91-BE7E-210D98E81B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:a16="http://schemas.microsoft.com/office/drawing/2014/main" xmlns="" id="{BBB69E18-16F2-4155-BFF8-90D024410F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:a16="http://schemas.microsoft.com/office/drawing/2014/main" xmlns="" id="{68956B1A-C302-463F-AE22-9CD6168C17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:a16="http://schemas.microsoft.com/office/drawing/2014/main" xmlns="" id="{101FD6C9-2D9A-41C8-8E3E-5462433E31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470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 Black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>
            <a:lvl1pPr marL="0" indent="-269993">
              <a:buFont typeface="+mj-lt"/>
              <a:buAutoNum type="arabicPeriod"/>
              <a:defRPr/>
            </a:lvl1pPr>
            <a:lvl2pPr marL="539987" indent="-269993">
              <a:buFont typeface="+mj-lt"/>
              <a:buAutoNum type="arabicPeriod"/>
              <a:defRPr/>
            </a:lvl2pPr>
            <a:lvl3pPr marL="809980" indent="-269993">
              <a:buFont typeface="+mj-lt"/>
              <a:buAutoNum type="arabicPeriod"/>
              <a:defRPr/>
            </a:lvl3pPr>
            <a:lvl4pPr marL="1079973" indent="-269993">
              <a:buFont typeface="+mj-lt"/>
              <a:buAutoNum type="arabicPeriod"/>
              <a:defRPr/>
            </a:lvl4pPr>
            <a:lvl5pPr marL="1349966" indent="-269993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0AEB58B-EBCB-4D36-8CF5-FCD945DA552F}"/>
              </a:ext>
            </a:extLst>
          </p:cNvPr>
          <p:cNvSpPr/>
          <p:nvPr userDrawn="1"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11E7636-01DC-40CA-9BAD-ABDBEE6B7EF3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5751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354D582E-9525-4F01-8272-ED2271BD208D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69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673513D-D459-4A26-A468-AB830834F0DA}"/>
              </a:ext>
            </a:extLst>
          </p:cNvPr>
          <p:cNvGrpSpPr/>
          <p:nvPr userDrawn="1"/>
        </p:nvGrpSpPr>
        <p:grpSpPr>
          <a:xfrm>
            <a:off x="685803" y="0"/>
            <a:ext cx="8458199" cy="4457700"/>
            <a:chOff x="922993" y="0"/>
            <a:chExt cx="11265832" cy="5943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AA3FD8-E160-4267-A6CF-B5C39BC8184E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51B6231B-F2C5-45A8-84E7-8D10013D6091}"/>
                </a:ext>
              </a:extLst>
            </p:cNvPr>
            <p:cNvSpPr/>
            <p:nvPr userDrawn="1"/>
          </p:nvSpPr>
          <p:spPr>
            <a:xfrm>
              <a:off x="11246400" y="0"/>
              <a:ext cx="942425" cy="594360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3007B45-E4E3-4B47-AF19-2B718561CF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70F32F28-55D2-4C6E-8196-5F4902F936A1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322109E5-31C3-4DF7-B7D3-A9D275047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77" tIns="34289" rIns="68577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xmlns="" id="{B7664C22-1578-41A1-AE8B-54B8E10D5A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58"/>
            <a:ext cx="5828109" cy="1128713"/>
          </a:xfrm>
          <a:prstGeom prst="rect">
            <a:avLst/>
          </a:prstGeom>
        </p:spPr>
        <p:txBody>
          <a:bodyPr lIns="68577" tIns="34289" rIns="68577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26140CF-DC17-4C8C-9613-F6EA622E2EE1}"/>
              </a:ext>
            </a:extLst>
          </p:cNvPr>
          <p:cNvGrpSpPr/>
          <p:nvPr userDrawn="1"/>
        </p:nvGrpSpPr>
        <p:grpSpPr>
          <a:xfrm>
            <a:off x="1203933" y="4603022"/>
            <a:ext cx="2340154" cy="307523"/>
            <a:chOff x="1605241" y="6137360"/>
            <a:chExt cx="3120205" cy="410030"/>
          </a:xfrm>
        </p:grpSpPr>
        <p:pic>
          <p:nvPicPr>
            <p:cNvPr id="18" name="Picture 17">
              <a:hlinkClick r:id="rId3"/>
              <a:extLst>
                <a:ext uri="{FF2B5EF4-FFF2-40B4-BE49-F238E27FC236}">
                  <a16:creationId xmlns:a16="http://schemas.microsoft.com/office/drawing/2014/main" xmlns="" id="{A8DE5515-02CC-4B22-8288-37DA506F53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:a16="http://schemas.microsoft.com/office/drawing/2014/main" xmlns="" id="{CC87987D-06AC-4139-AFD5-FFDEE23EB1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:a16="http://schemas.microsoft.com/office/drawing/2014/main" xmlns="" id="{2E39AB28-E36E-4848-9915-D9EC54C4A6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:a16="http://schemas.microsoft.com/office/drawing/2014/main" xmlns="" id="{EF2566AC-457C-47FC-B98B-399CB928D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:a16="http://schemas.microsoft.com/office/drawing/2014/main" xmlns="" id="{14D32DF8-E0A0-42B3-8212-CC66345E83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4835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Yel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C66AA33D-C4BB-4A89-8BAF-869688A033A7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A0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9C5D12E-DB67-4958-8D99-A3B81751DFE3}"/>
              </a:ext>
            </a:extLst>
          </p:cNvPr>
          <p:cNvGrpSpPr/>
          <p:nvPr userDrawn="1"/>
        </p:nvGrpSpPr>
        <p:grpSpPr>
          <a:xfrm>
            <a:off x="685803" y="0"/>
            <a:ext cx="8458199" cy="4457700"/>
            <a:chOff x="922993" y="0"/>
            <a:chExt cx="11277599" cy="5943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49AD4268-440C-442E-85CA-F84338F78239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5C07D76-D2DD-4B5E-AA3D-4F0D1B92600F}"/>
                </a:ext>
              </a:extLst>
            </p:cNvPr>
            <p:cNvSpPr/>
            <p:nvPr userDrawn="1"/>
          </p:nvSpPr>
          <p:spPr>
            <a:xfrm>
              <a:off x="11246400" y="0"/>
              <a:ext cx="954192" cy="594360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F0C7EC-4198-42B3-87B0-4010357DF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85A3F116-CE8A-4091-B050-6E29E36E1903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432F9285-DB4B-4410-B576-0FCBE590FC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77" tIns="34289" rIns="68577" bIns="34289">
            <a:no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xmlns="" id="{A70E7D44-B911-4FA0-9BB8-9D8E54408A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58"/>
            <a:ext cx="5828109" cy="1128713"/>
          </a:xfrm>
          <a:prstGeom prst="rect">
            <a:avLst/>
          </a:prstGeom>
        </p:spPr>
        <p:txBody>
          <a:bodyPr lIns="68577" tIns="34289" rIns="68577" bIns="34289" anchor="b"/>
          <a:lstStyle>
            <a:lvl1pPr marL="0" indent="0">
              <a:buFontTx/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2C11AF5-FE73-497F-836F-C894AEFF5F39}"/>
              </a:ext>
            </a:extLst>
          </p:cNvPr>
          <p:cNvGrpSpPr/>
          <p:nvPr userDrawn="1"/>
        </p:nvGrpSpPr>
        <p:grpSpPr>
          <a:xfrm>
            <a:off x="1203933" y="4603022"/>
            <a:ext cx="2340154" cy="307523"/>
            <a:chOff x="1605241" y="6137360"/>
            <a:chExt cx="3120205" cy="410030"/>
          </a:xfrm>
        </p:grpSpPr>
        <p:pic>
          <p:nvPicPr>
            <p:cNvPr id="19" name="Picture 18">
              <a:hlinkClick r:id="rId3"/>
              <a:extLst>
                <a:ext uri="{FF2B5EF4-FFF2-40B4-BE49-F238E27FC236}">
                  <a16:creationId xmlns:a16="http://schemas.microsoft.com/office/drawing/2014/main" xmlns="" id="{1ACAB1A4-7FC3-4BCB-84EB-7796CAECF6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:a16="http://schemas.microsoft.com/office/drawing/2014/main" xmlns="" id="{1DC4B5B5-BC11-4D71-9E17-495F3B4250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:a16="http://schemas.microsoft.com/office/drawing/2014/main" xmlns="" id="{99FCB893-18C3-498D-AB19-425857B091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:a16="http://schemas.microsoft.com/office/drawing/2014/main" xmlns="" id="{8E1273C0-53AE-40A9-9B1A-2F1BF4EBD1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:a16="http://schemas.microsoft.com/office/drawing/2014/main" xmlns="" id="{4C05C6EA-029A-4D4E-9AE5-5F7BCFC652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3941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FD3F75BC-4A92-41D5-A8DA-D3E84975C934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003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A705DD-56ED-4F54-AA91-35E616D4BC13}"/>
              </a:ext>
            </a:extLst>
          </p:cNvPr>
          <p:cNvGrpSpPr/>
          <p:nvPr userDrawn="1"/>
        </p:nvGrpSpPr>
        <p:grpSpPr>
          <a:xfrm>
            <a:off x="685803" y="0"/>
            <a:ext cx="8458199" cy="4457700"/>
            <a:chOff x="922993" y="0"/>
            <a:chExt cx="11265832" cy="5943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CA983449-2E0B-43CA-9BC5-182C2EF5B47E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0AD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F53DDF91-51BF-4D32-98B7-15240757038B}"/>
                </a:ext>
              </a:extLst>
            </p:cNvPr>
            <p:cNvSpPr/>
            <p:nvPr userDrawn="1"/>
          </p:nvSpPr>
          <p:spPr>
            <a:xfrm>
              <a:off x="11246400" y="0"/>
              <a:ext cx="942425" cy="5943600"/>
            </a:xfrm>
            <a:prstGeom prst="rect">
              <a:avLst/>
            </a:prstGeom>
            <a:solidFill>
              <a:srgbClr val="007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BF651FB-2EEE-4CEC-AB1F-9990F441A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2A89CD49-FA2A-4E24-964A-A7AC94506A47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DA80CB3F-B139-4AA5-868D-E62A3A2A8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77" tIns="34289" rIns="68577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xmlns="" id="{19715368-2B09-42B3-B040-029DBA29CD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58"/>
            <a:ext cx="5828109" cy="1128713"/>
          </a:xfrm>
          <a:prstGeom prst="rect">
            <a:avLst/>
          </a:prstGeom>
        </p:spPr>
        <p:txBody>
          <a:bodyPr lIns="68577" tIns="34289" rIns="68577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1EDC421-108E-4B62-8C43-E5D1190D267C}"/>
              </a:ext>
            </a:extLst>
          </p:cNvPr>
          <p:cNvGrpSpPr/>
          <p:nvPr userDrawn="1"/>
        </p:nvGrpSpPr>
        <p:grpSpPr>
          <a:xfrm>
            <a:off x="1203933" y="4603022"/>
            <a:ext cx="2340154" cy="307523"/>
            <a:chOff x="1605241" y="6137360"/>
            <a:chExt cx="3120205" cy="410030"/>
          </a:xfrm>
        </p:grpSpPr>
        <p:pic>
          <p:nvPicPr>
            <p:cNvPr id="19" name="Picture 18">
              <a:hlinkClick r:id="rId3"/>
              <a:extLst>
                <a:ext uri="{FF2B5EF4-FFF2-40B4-BE49-F238E27FC236}">
                  <a16:creationId xmlns:a16="http://schemas.microsoft.com/office/drawing/2014/main" xmlns="" id="{B341D8EE-A808-4BD8-9630-3245EFD5EA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:a16="http://schemas.microsoft.com/office/drawing/2014/main" xmlns="" id="{A79C7CD1-7957-4418-8E75-AAEDC511CB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:a16="http://schemas.microsoft.com/office/drawing/2014/main" xmlns="" id="{E3765027-D74F-42AC-9D81-44A69DB1A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:a16="http://schemas.microsoft.com/office/drawing/2014/main" xmlns="" id="{14567F00-7898-4CF9-B03A-7F65CA6617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:a16="http://schemas.microsoft.com/office/drawing/2014/main" xmlns="" id="{957700C5-8F61-4A9E-8B20-7F02870317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2385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4767263"/>
            <a:ext cx="2133600" cy="273844"/>
          </a:xfrm>
        </p:spPr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961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93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08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56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8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69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843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ED51E53-C704-4648-A432-C3D579C368E5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EADC94DF-CF22-48A4-BA0A-C4C38A013B84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5AE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2AFE780-91D7-411E-9616-15D5F7F95B48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8CE3C64-85E4-4847-9D32-67A911A0EBFE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8340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72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425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368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10/02/2020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867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ur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907F687-555F-42F3-931D-36B1D43F7B7A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CA72A78-4C30-4C03-A06D-DA1FF4F7AC07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555AB02-14EC-4DB4-A3C8-0D9A8157AFF4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D7A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75C5320F-164D-4C85-8156-0F5DC144649D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6F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39448BF6-A9B1-4435-9787-4CFEFE2B3C13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20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907F687-555F-42F3-931D-36B1D43F7B7A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C240F09-DD7C-4C8C-8DAD-8BC809392125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4A91B95-0BE4-4F1C-91A7-56D87D69E7D1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FF91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C7B9BDB8-BECF-451A-A4D3-80341F2150FB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553581BC-072A-4FF4-A41A-C4969ED95D61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85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755056D-1B7D-47BE-B9C1-919DD1AE7AEC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E34328E-B1C6-4BE7-A077-911C6B42267B}"/>
              </a:ext>
            </a:extLst>
          </p:cNvPr>
          <p:cNvGrpSpPr/>
          <p:nvPr userDrawn="1"/>
        </p:nvGrpSpPr>
        <p:grpSpPr>
          <a:xfrm>
            <a:off x="0" y="0"/>
            <a:ext cx="137160" cy="5144124"/>
            <a:chOff x="0" y="-2"/>
            <a:chExt cx="182880" cy="692331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8E1AD2A-72E1-41C3-A8C7-1E05E5A1C80F}"/>
                </a:ext>
              </a:extLst>
            </p:cNvPr>
            <p:cNvSpPr/>
            <p:nvPr userDrawn="1"/>
          </p:nvSpPr>
          <p:spPr>
            <a:xfrm>
              <a:off x="0" y="6276204"/>
              <a:ext cx="182880" cy="647113"/>
            </a:xfrm>
            <a:prstGeom prst="rect">
              <a:avLst/>
            </a:prstGeom>
            <a:solidFill>
              <a:srgbClr val="FFDC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20137D73-4F1E-4A64-9A95-EC0B5FC68BC2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0444ABFA-4863-4BAD-83D2-E9328E5E3C37}"/>
                </a:ext>
              </a:extLst>
            </p:cNvPr>
            <p:cNvSpPr/>
            <p:nvPr userDrawn="1"/>
          </p:nvSpPr>
          <p:spPr>
            <a:xfrm>
              <a:off x="0" y="4573039"/>
              <a:ext cx="182880" cy="1709928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21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7D4838C-2ED6-416D-BA07-57109830E0FE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4466649-CD9C-476C-918B-BEB28E180304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E9D4282-E4E1-4CDD-9678-C1191C5B3FE7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78FA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BB522D8A-7AFE-42B3-8DA1-7172318C8885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007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6AC92C7-D5B4-48F1-9A89-5250A640A3F4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0AD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20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62D149B-FB3E-4F3C-91FC-502E6E33681F}"/>
              </a:ext>
            </a:extLst>
          </p:cNvPr>
          <p:cNvGrpSpPr/>
          <p:nvPr userDrawn="1"/>
        </p:nvGrpSpPr>
        <p:grpSpPr>
          <a:xfrm>
            <a:off x="1" y="5006340"/>
            <a:ext cx="9152097" cy="137160"/>
            <a:chOff x="0" y="5303520"/>
            <a:chExt cx="12202796" cy="5943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0B253A9E-4157-4649-9B03-BC26F137140A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FD63FB71-8D46-41BB-99AC-A9B032B64908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001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413CB1E7-BEDB-4F9E-B40E-BE0317677C35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65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ur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48F4A85-93A7-4E9A-B2AF-E4854A2ED6B1}"/>
              </a:ext>
            </a:extLst>
          </p:cNvPr>
          <p:cNvGrpSpPr/>
          <p:nvPr userDrawn="1"/>
        </p:nvGrpSpPr>
        <p:grpSpPr>
          <a:xfrm>
            <a:off x="1" y="5006340"/>
            <a:ext cx="9152097" cy="137160"/>
            <a:chOff x="0" y="5303520"/>
            <a:chExt cx="12202796" cy="5943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B3F44AD-7398-4AE5-BB40-4B9469CB3ADE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6F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04A65855-B2BA-447C-8767-3120D35E2D4F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460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23F468E7-8400-47A0-9794-F53ECD440439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7158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4A1A0ABA-277A-494D-AFC5-4231A957C667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240030" y="365096"/>
            <a:ext cx="8641080" cy="4800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Slide title, 28pt bold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B30F616C-87D7-4D71-A540-D0E1DC2FB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029" y="1038688"/>
            <a:ext cx="8641080" cy="3556172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="" id="{45CAD75A-537E-4B12-960F-4DC7FBD90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0869" y="4732020"/>
            <a:ext cx="1920240" cy="20574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 defTabSz="685783"/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D013D39C-859A-4492-96A6-21F28975B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0031" y="4732020"/>
            <a:ext cx="586256" cy="20574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1">
                <a:solidFill>
                  <a:schemeClr val="tx1"/>
                </a:solidFill>
                <a:latin typeface="+mj-lt"/>
                <a:cs typeface="JacobsChronos" pitchFamily="34" charset="0"/>
              </a:defRPr>
            </a:lvl1pPr>
          </a:lstStyle>
          <a:p>
            <a:pPr defTabSz="685783"/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 defTabSz="685783"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</p:spTree>
    <p:extLst>
      <p:ext uri="{BB962C8B-B14F-4D97-AF65-F5344CB8AC3E}">
        <p14:creationId xmlns:p14="http://schemas.microsoft.com/office/powerpoint/2010/main" val="405893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hf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Jacobs Chronos" panose="010B0603030503030204" pitchFamily="34" charset="0"/>
          <a:ea typeface="+mj-ea"/>
          <a:cs typeface="Jacobs Chronos" panose="010B0603030503030204" pitchFamily="34" charset="0"/>
        </a:defRPr>
      </a:lvl1pPr>
    </p:titleStyle>
    <p:bodyStyle>
      <a:lvl1pPr marL="202495" indent="-202495" algn="l" defTabSz="685783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1pPr>
      <a:lvl2pPr marL="404990" indent="-202495" algn="l" defTabSz="685783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7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2pPr>
      <a:lvl3pPr marL="607485" indent="-202495" algn="l" defTabSz="685783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3pPr>
      <a:lvl4pPr marL="809980" indent="-202495" algn="l" defTabSz="685783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4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4pPr>
      <a:lvl5pPr marL="1012475" indent="-202495" algn="l" defTabSz="685783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67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</p:sldLayoutIdLst>
  <p:hf hd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Jacobs Chronos" panose="010B0603030503030204" pitchFamily="34" charset="0"/>
          <a:ea typeface="+mj-ea"/>
          <a:cs typeface="Jacobs Chronos" panose="010B0603030503030204" pitchFamily="34" charset="0"/>
        </a:defRPr>
      </a:lvl1pPr>
    </p:titleStyle>
    <p:bodyStyle>
      <a:lvl1pPr marL="171442" indent="-202490" algn="l" defTabSz="685766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1pPr>
      <a:lvl2pPr marL="431979" indent="-202490" algn="l" defTabSz="685766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7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2pPr>
      <a:lvl3pPr marL="647968" indent="-202490" algn="l" defTabSz="685766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3pPr>
      <a:lvl4pPr marL="863957" indent="-202490" algn="l" defTabSz="685766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4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4pPr>
      <a:lvl5pPr marL="1079946" indent="-202490" algn="l" defTabSz="685766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Work Sans" pitchFamily="2" charset="77"/>
              </a:defRPr>
            </a:lvl1pPr>
          </a:lstStyle>
          <a:p>
            <a:pPr defTabSz="914400"/>
            <a:fld id="{E77647A1-46B3-4E57-B95B-49A623882F9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10/02/2020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Work Sans" pitchFamily="2" charset="77"/>
              </a:defRPr>
            </a:lvl1pPr>
          </a:lstStyle>
          <a:p>
            <a:pPr defTabSz="91440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Work Sans" pitchFamily="2" charset="77"/>
              </a:defRPr>
            </a:lvl1pPr>
          </a:lstStyle>
          <a:p>
            <a:pPr defTabSz="914400"/>
            <a:fld id="{BCF64411-6CB5-43CE-9E22-66B9BD54A0C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813268"/>
            <a:ext cx="1368659" cy="20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55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Work Sans" pitchFamily="2" charset="77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Work Sans" pitchFamily="2" charset="77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Work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Work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Work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Work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4.jpg"/><Relationship Id="rId3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4.jpg"/><Relationship Id="rId3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8229600" cy="2232248"/>
          </a:xfrm>
        </p:spPr>
        <p:txBody>
          <a:bodyPr>
            <a:normAutofit/>
          </a:bodyPr>
          <a:lstStyle/>
          <a:p>
            <a:r>
              <a:rPr lang="en-GB" sz="4800" b="1" dirty="0">
                <a:latin typeface="Work Sans SemiBold" pitchFamily="2" charset="77"/>
              </a:rPr>
              <a:t>Community-led </a:t>
            </a:r>
            <a:br>
              <a:rPr lang="en-GB" sz="4800" b="1" dirty="0">
                <a:latin typeface="Work Sans SemiBold" pitchFamily="2" charset="77"/>
              </a:rPr>
            </a:br>
            <a:r>
              <a:rPr lang="en-GB" sz="4800" b="1" dirty="0">
                <a:latin typeface="Work Sans SemiBold" pitchFamily="2" charset="77"/>
              </a:rPr>
              <a:t>approaches to retrofit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35846"/>
            <a:ext cx="8229600" cy="1158777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latin typeface="Work Sans" pitchFamily="2" charset="77"/>
              </a:rPr>
              <a:t>Jonathan Atkinson</a:t>
            </a:r>
          </a:p>
        </p:txBody>
      </p:sp>
      <p:pic>
        <p:nvPicPr>
          <p:cNvPr id="5" name="Picture 4" descr="Carbon Co-op logo&#10;">
            <a:extLst>
              <a:ext uri="{FF2B5EF4-FFF2-40B4-BE49-F238E27FC236}">
                <a16:creationId xmlns="" xmlns:a16="http://schemas.microsoft.com/office/drawing/2014/main" id="{A7A469E6-1FEF-6849-B108-B467529DD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251723"/>
            <a:ext cx="24384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420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8229600" cy="857250"/>
          </a:xfrm>
        </p:spPr>
        <p:txBody>
          <a:bodyPr>
            <a:normAutofit/>
          </a:bodyPr>
          <a:lstStyle/>
          <a:p>
            <a:r>
              <a:rPr lang="en-US" b="1" dirty="0"/>
              <a:t>6.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1670"/>
            <a:ext cx="8229600" cy="2598936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Local and accountable</a:t>
            </a:r>
          </a:p>
          <a:p>
            <a:r>
              <a:rPr lang="en-GB" sz="2400" dirty="0"/>
              <a:t>Trusted</a:t>
            </a:r>
          </a:p>
          <a:p>
            <a:r>
              <a:rPr lang="en-GB" sz="2400" dirty="0"/>
              <a:t>Co-operative</a:t>
            </a:r>
          </a:p>
          <a:p>
            <a:r>
              <a:rPr lang="en-GB" sz="2400" dirty="0"/>
              <a:t>Community-wide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/>
              <a:t>...a competitive advantage (it’s what people want!)</a:t>
            </a:r>
          </a:p>
        </p:txBody>
      </p:sp>
      <p:pic>
        <p:nvPicPr>
          <p:cNvPr id="4" name="Picture 3" descr="Carbon Co-op logo&#10;">
            <a:extLst>
              <a:ext uri="{FF2B5EF4-FFF2-40B4-BE49-F238E27FC236}">
                <a16:creationId xmlns="" xmlns:a16="http://schemas.microsoft.com/office/drawing/2014/main" id="{FD99699D-2E32-1445-98E8-845D9ECE8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622159"/>
            <a:ext cx="24384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34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936104"/>
          </a:xfrm>
        </p:spPr>
        <p:txBody>
          <a:bodyPr>
            <a:normAutofit/>
          </a:bodyPr>
          <a:lstStyle/>
          <a:p>
            <a:r>
              <a:rPr lang="en-US" b="1" dirty="0"/>
              <a:t>7. Our Wish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958"/>
            <a:ext cx="8928992" cy="3463032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A community-led, nation-wide retrofit programme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A reformed ECO that works for hard to treat homes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Council issued zero interest loans for householders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Integration in to local energy markets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Retrofit apprenticeships funding for local firms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0% VAT on retrofit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An Ofgem definition of community-led</a:t>
            </a:r>
          </a:p>
        </p:txBody>
      </p:sp>
      <p:pic>
        <p:nvPicPr>
          <p:cNvPr id="4" name="Picture 3" descr="Carbon Co-op logo&#10;">
            <a:extLst>
              <a:ext uri="{FF2B5EF4-FFF2-40B4-BE49-F238E27FC236}">
                <a16:creationId xmlns="" xmlns:a16="http://schemas.microsoft.com/office/drawing/2014/main" id="{70587D1B-6819-8442-9807-CE21DC685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622159"/>
            <a:ext cx="24384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57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8229600" cy="2232248"/>
          </a:xfrm>
        </p:spPr>
        <p:txBody>
          <a:bodyPr>
            <a:normAutofit/>
          </a:bodyPr>
          <a:lstStyle/>
          <a:p>
            <a:r>
              <a:rPr lang="en-GB" sz="4800" b="1" dirty="0">
                <a:latin typeface="Work Sans SemiBold" pitchFamily="2" charset="77"/>
              </a:rPr>
              <a:t>Community-led </a:t>
            </a:r>
            <a:br>
              <a:rPr lang="en-GB" sz="4800" b="1" dirty="0">
                <a:latin typeface="Work Sans SemiBold" pitchFamily="2" charset="77"/>
              </a:rPr>
            </a:br>
            <a:r>
              <a:rPr lang="en-GB" sz="4800" b="1" dirty="0">
                <a:latin typeface="Work Sans SemiBold" pitchFamily="2" charset="77"/>
              </a:rPr>
              <a:t>approaches to retrofit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35846"/>
            <a:ext cx="8229600" cy="1158777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latin typeface="Work Sans" pitchFamily="2" charset="77"/>
              </a:rPr>
              <a:t>Jonathan Atkinson</a:t>
            </a:r>
          </a:p>
        </p:txBody>
      </p:sp>
      <p:pic>
        <p:nvPicPr>
          <p:cNvPr id="5" name="Picture 4" descr="Carbon Co-op logo&#10;">
            <a:extLst>
              <a:ext uri="{FF2B5EF4-FFF2-40B4-BE49-F238E27FC236}">
                <a16:creationId xmlns="" xmlns:a16="http://schemas.microsoft.com/office/drawing/2014/main" id="{A7A469E6-1FEF-6849-B108-B467529DD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251723"/>
            <a:ext cx="24384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2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27534"/>
            <a:ext cx="8856984" cy="8572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Work Sans SemiBold" pitchFamily="2" charset="77"/>
              </a:rPr>
              <a:t>1. How we do retrofit at </a:t>
            </a:r>
            <a:br>
              <a:rPr lang="en-US" b="1" dirty="0">
                <a:latin typeface="Work Sans SemiBold" pitchFamily="2" charset="77"/>
              </a:rPr>
            </a:br>
            <a:r>
              <a:rPr lang="en-US" b="1" dirty="0">
                <a:latin typeface="Work Sans SemiBold" pitchFamily="2" charset="77"/>
              </a:rPr>
              <a:t>Carbon Co-op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95686"/>
            <a:ext cx="8784976" cy="2598936"/>
          </a:xfrm>
        </p:spPr>
        <p:txBody>
          <a:bodyPr>
            <a:normAutofit/>
          </a:bodyPr>
          <a:lstStyle/>
          <a:p>
            <a:r>
              <a:rPr lang="en-GB" sz="2400" dirty="0"/>
              <a:t>Householder-owned and led with not-for-profit status</a:t>
            </a:r>
          </a:p>
          <a:p>
            <a:r>
              <a:rPr lang="en-GB" sz="2400" dirty="0"/>
              <a:t>Greater Manchester-rooted (but partners around UK)</a:t>
            </a:r>
          </a:p>
          <a:p>
            <a:r>
              <a:rPr lang="en-GB" sz="2400" dirty="0"/>
              <a:t>A social enterprise – trading for social &amp; environmental good</a:t>
            </a:r>
          </a:p>
          <a:p>
            <a:r>
              <a:rPr lang="en-GB" sz="2400" dirty="0"/>
              <a:t>A focus on fairness and energy justice</a:t>
            </a:r>
          </a:p>
        </p:txBody>
      </p:sp>
      <p:pic>
        <p:nvPicPr>
          <p:cNvPr id="6" name="Picture 5" descr="Carbon Co-op logo&#10;">
            <a:extLst>
              <a:ext uri="{FF2B5EF4-FFF2-40B4-BE49-F238E27FC236}">
                <a16:creationId xmlns="" xmlns:a16="http://schemas.microsoft.com/office/drawing/2014/main" id="{212C8084-3C41-074D-B468-820943503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622159"/>
            <a:ext cx="24384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73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ul and Lorenza, Carbon Co-op householders sat outside their retrofit home. ">
            <a:extLst>
              <a:ext uri="{FF2B5EF4-FFF2-40B4-BE49-F238E27FC236}">
                <a16:creationId xmlns="" xmlns:a16="http://schemas.microsoft.com/office/drawing/2014/main" id="{087EF86B-5F6A-524C-A483-9EEBAA81EB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3" b="14611"/>
          <a:stretch/>
        </p:blipFill>
        <p:spPr>
          <a:xfrm>
            <a:off x="0" y="-38218"/>
            <a:ext cx="9180512" cy="4626192"/>
          </a:xfrm>
          <a:prstGeom prst="rect">
            <a:avLst/>
          </a:prstGeom>
        </p:spPr>
      </p:pic>
      <p:pic>
        <p:nvPicPr>
          <p:cNvPr id="4" name="Picture 3" descr="Carbon Co-op logo&#10;">
            <a:extLst>
              <a:ext uri="{FF2B5EF4-FFF2-40B4-BE49-F238E27FC236}">
                <a16:creationId xmlns="" xmlns:a16="http://schemas.microsoft.com/office/drawing/2014/main" id="{E13772F7-0E70-244E-9F0F-83048A3379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677122"/>
            <a:ext cx="24384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33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bon Co-op logo&#10;">
            <a:extLst>
              <a:ext uri="{FF2B5EF4-FFF2-40B4-BE49-F238E27FC236}">
                <a16:creationId xmlns="" xmlns:a16="http://schemas.microsoft.com/office/drawing/2014/main" id="{E13772F7-0E70-244E-9F0F-83048A337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677122"/>
            <a:ext cx="2438400" cy="342900"/>
          </a:xfrm>
          <a:prstGeom prst="rect">
            <a:avLst/>
          </a:prstGeom>
        </p:spPr>
      </p:pic>
      <p:pic>
        <p:nvPicPr>
          <p:cNvPr id="7" name="Picture 6" descr="Eddie Sheehy outside his home in Salford. ">
            <a:extLst>
              <a:ext uri="{FF2B5EF4-FFF2-40B4-BE49-F238E27FC236}">
                <a16:creationId xmlns="" xmlns:a16="http://schemas.microsoft.com/office/drawing/2014/main" id="{C01C4D67-63EB-1A4D-9120-D54E044FE4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8" b="18019"/>
          <a:stretch/>
        </p:blipFill>
        <p:spPr>
          <a:xfrm>
            <a:off x="-7600" y="-164554"/>
            <a:ext cx="9286875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61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bon Co-op logo&#10;">
            <a:extLst>
              <a:ext uri="{FF2B5EF4-FFF2-40B4-BE49-F238E27FC236}">
                <a16:creationId xmlns="" xmlns:a16="http://schemas.microsoft.com/office/drawing/2014/main" id="{E13772F7-0E70-244E-9F0F-83048A337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677122"/>
            <a:ext cx="2438400" cy="342900"/>
          </a:xfrm>
          <a:prstGeom prst="rect">
            <a:avLst/>
          </a:prstGeom>
        </p:spPr>
      </p:pic>
      <p:pic>
        <p:nvPicPr>
          <p:cNvPr id="7" name="Picture 6" descr="Andy Hamilton lives in a Lancashire farmhouse with a home that features an air source heat pump and solar panels. ">
            <a:extLst>
              <a:ext uri="{FF2B5EF4-FFF2-40B4-BE49-F238E27FC236}">
                <a16:creationId xmlns="" xmlns:a16="http://schemas.microsoft.com/office/drawing/2014/main" id="{D284BCED-AA97-CB40-94C7-19EC2C137B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4"/>
          <a:stretch/>
        </p:blipFill>
        <p:spPr>
          <a:xfrm>
            <a:off x="-4771" y="0"/>
            <a:ext cx="9257291" cy="453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679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9542"/>
            <a:ext cx="8229600" cy="857250"/>
          </a:xfrm>
        </p:spPr>
        <p:txBody>
          <a:bodyPr>
            <a:normAutofit/>
          </a:bodyPr>
          <a:lstStyle/>
          <a:p>
            <a:r>
              <a:rPr lang="en-US" b="1" dirty="0">
                <a:latin typeface="Work Sans SemiBold" pitchFamily="2" charset="77"/>
              </a:rPr>
              <a:t>2. Why isn't retrofit happening?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133053"/>
            <a:ext cx="8640960" cy="252692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The companies offering retrofit are not trusted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Householders can’t find builders with the right skills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It's not normal – no one you know has had a retrofit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People see examples of poor work and are put off</a:t>
            </a:r>
          </a:p>
        </p:txBody>
      </p:sp>
      <p:pic>
        <p:nvPicPr>
          <p:cNvPr id="4" name="Picture 3" descr="Carbon Co-op logo&#10;">
            <a:extLst>
              <a:ext uri="{FF2B5EF4-FFF2-40B4-BE49-F238E27FC236}">
                <a16:creationId xmlns="" xmlns:a16="http://schemas.microsoft.com/office/drawing/2014/main" id="{3BA12EF0-2D92-C542-AE26-1BFDC162E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622159"/>
            <a:ext cx="24384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41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Work Sans SemiBold" pitchFamily="2" charset="77"/>
              </a:rPr>
              <a:t>3. Retrofit policy in the UK </a:t>
            </a:r>
            <a:br>
              <a:rPr lang="en-US" b="1" dirty="0">
                <a:latin typeface="Work Sans SemiBold" pitchFamily="2" charset="77"/>
              </a:rPr>
            </a:br>
            <a:r>
              <a:rPr lang="en-US" b="1" dirty="0">
                <a:latin typeface="Work Sans SemiBold" pitchFamily="2" charset="77"/>
              </a:rPr>
              <a:t>is too ‘top down’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11710"/>
            <a:ext cx="8856984" cy="238291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Every house is different but everyone is treated the same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The focus is only on money, not quality, comfort, &amp; carbon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The large companies involved are not trusted</a:t>
            </a:r>
          </a:p>
          <a:p>
            <a:pPr marL="0" indent="0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2400" b="1" dirty="0"/>
              <a:t>It has not worked!</a:t>
            </a:r>
          </a:p>
        </p:txBody>
      </p:sp>
      <p:pic>
        <p:nvPicPr>
          <p:cNvPr id="4" name="Picture 3" descr="Carbon Co-op logo&#10;">
            <a:extLst>
              <a:ext uri="{FF2B5EF4-FFF2-40B4-BE49-F238E27FC236}">
                <a16:creationId xmlns="" xmlns:a16="http://schemas.microsoft.com/office/drawing/2014/main" id="{8426D63A-5BE5-0C4B-B860-99BFD5635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622159"/>
            <a:ext cx="24384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15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4. Good ideas spread like a meme, from the ‘bottom up’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7694"/>
            <a:ext cx="8229600" cy="2814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Successful ideas and approaches spread quickly, popping up in similar villages, towns and cities…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sz="2400" dirty="0"/>
              <a:t>The co-operative movement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sz="2400" dirty="0"/>
              <a:t>The school strike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sz="2400" dirty="0"/>
              <a:t>Community Renewables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4" name="Picture 3" descr="Carbon Co-op logo&#10;">
            <a:extLst>
              <a:ext uri="{FF2B5EF4-FFF2-40B4-BE49-F238E27FC236}">
                <a16:creationId xmlns="" xmlns:a16="http://schemas.microsoft.com/office/drawing/2014/main" id="{0FBDF4A9-C795-5244-AAD8-7C6EEF47F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622159"/>
            <a:ext cx="24384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0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351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5. Who would you trust to </a:t>
            </a:r>
            <a:br>
              <a:rPr lang="en-US" b="1" dirty="0"/>
            </a:br>
            <a:r>
              <a:rPr lang="en-US" b="1" dirty="0"/>
              <a:t>refurbish your home?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51670"/>
            <a:ext cx="8136904" cy="2808312"/>
          </a:xfrm>
        </p:spPr>
        <p:txBody>
          <a:bodyPr>
            <a:noAutofit/>
          </a:bodyPr>
          <a:lstStyle/>
          <a:p>
            <a:r>
              <a:rPr lang="en-GB" sz="2400" dirty="0"/>
              <a:t>A leaflet about a gov’t scheme or </a:t>
            </a:r>
            <a:br>
              <a:rPr lang="en-GB" sz="2400" dirty="0"/>
            </a:br>
            <a:r>
              <a:rPr lang="en-GB" sz="2400" dirty="0"/>
              <a:t>a Community Energy flyer?</a:t>
            </a:r>
          </a:p>
          <a:p>
            <a:r>
              <a:rPr lang="en-GB" sz="2400" dirty="0"/>
              <a:t>A contractor based 200 miles away or </a:t>
            </a:r>
            <a:br>
              <a:rPr lang="en-GB" sz="2400" dirty="0"/>
            </a:br>
            <a:r>
              <a:rPr lang="en-GB" sz="2400" dirty="0"/>
              <a:t>a Local Firm firm?</a:t>
            </a:r>
          </a:p>
          <a:p>
            <a:r>
              <a:rPr lang="en-GB" sz="2400" dirty="0"/>
              <a:t>A rep with a sales pitch or a friend or neighbour?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5" name="Picture 4" descr="Carbon Co-op logo&#10;">
            <a:extLst>
              <a:ext uri="{FF2B5EF4-FFF2-40B4-BE49-F238E27FC236}">
                <a16:creationId xmlns="" xmlns:a16="http://schemas.microsoft.com/office/drawing/2014/main" id="{D188728D-8522-834D-9F43-BB22D5A49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622159"/>
            <a:ext cx="24384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999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Jacobs Primary">
      <a:dk1>
        <a:srgbClr val="000000"/>
      </a:dk1>
      <a:lt1>
        <a:srgbClr val="FFFFFF"/>
      </a:lt1>
      <a:dk2>
        <a:srgbClr val="333333"/>
      </a:dk2>
      <a:lt2>
        <a:srgbClr val="E5E5E5"/>
      </a:lt2>
      <a:accent1>
        <a:srgbClr val="2314DC"/>
      </a:accent1>
      <a:accent2>
        <a:srgbClr val="6F006E"/>
      </a:accent2>
      <a:accent3>
        <a:srgbClr val="D72850"/>
      </a:accent3>
      <a:accent4>
        <a:srgbClr val="FFA014"/>
      </a:accent4>
      <a:accent5>
        <a:srgbClr val="007D55"/>
      </a:accent5>
      <a:accent6>
        <a:srgbClr val="C8C8C8"/>
      </a:accent6>
      <a:hlink>
        <a:srgbClr val="2314DC"/>
      </a:hlink>
      <a:folHlink>
        <a:srgbClr val="FF8714"/>
      </a:folHlink>
    </a:clrScheme>
    <a:fontScheme name="Custom 1">
      <a:majorFont>
        <a:latin typeface="Jacobs Chronos"/>
        <a:ea typeface=""/>
        <a:cs typeface=""/>
      </a:majorFont>
      <a:minorFont>
        <a:latin typeface="Jacobs Chron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cobs PowerPoint 16x9_Master Template.potx" id="{109E9AB7-6D08-4F36-9881-F78080469B2A}" vid="{6EBEA7BE-A311-4E9D-8854-0352DB49545F}"/>
    </a:ext>
  </a:extLst>
</a:theme>
</file>

<file path=ppt/theme/theme2.xml><?xml version="1.0" encoding="utf-8"?>
<a:theme xmlns:a="http://schemas.openxmlformats.org/drawingml/2006/main" name="3_Map">
  <a:themeElements>
    <a:clrScheme name="Jacobs Primary">
      <a:dk1>
        <a:srgbClr val="000000"/>
      </a:dk1>
      <a:lt1>
        <a:srgbClr val="FFFFFF"/>
      </a:lt1>
      <a:dk2>
        <a:srgbClr val="333333"/>
      </a:dk2>
      <a:lt2>
        <a:srgbClr val="E5E5E5"/>
      </a:lt2>
      <a:accent1>
        <a:srgbClr val="2314DC"/>
      </a:accent1>
      <a:accent2>
        <a:srgbClr val="6F006E"/>
      </a:accent2>
      <a:accent3>
        <a:srgbClr val="D72850"/>
      </a:accent3>
      <a:accent4>
        <a:srgbClr val="FFA014"/>
      </a:accent4>
      <a:accent5>
        <a:srgbClr val="007D55"/>
      </a:accent5>
      <a:accent6>
        <a:srgbClr val="C8C8C8"/>
      </a:accent6>
      <a:hlink>
        <a:srgbClr val="2314DC"/>
      </a:hlink>
      <a:folHlink>
        <a:srgbClr val="FF8714"/>
      </a:folHlink>
    </a:clrScheme>
    <a:fontScheme name="Custom 1">
      <a:majorFont>
        <a:latin typeface="Jacobs Chronos"/>
        <a:ea typeface=""/>
        <a:cs typeface=""/>
      </a:majorFont>
      <a:minorFont>
        <a:latin typeface="Jacobs Chron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cobs PowerPoint 16x9_Master Template.potx" id="{109E9AB7-6D08-4F36-9881-F78080469B2A}" vid="{21EB0679-41EA-40E9-903F-A23B95DDC27D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405</Words>
  <Application>Microsoft Macintosh PowerPoint</Application>
  <PresentationFormat>On-screen Show (16:9)</PresentationFormat>
  <Paragraphs>57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Jacobs Chronos</vt:lpstr>
      <vt:lpstr>JacobsChronos</vt:lpstr>
      <vt:lpstr>Wingdings</vt:lpstr>
      <vt:lpstr>Work Sans</vt:lpstr>
      <vt:lpstr>Work Sans SemiBold</vt:lpstr>
      <vt:lpstr>Custom Design</vt:lpstr>
      <vt:lpstr>3_Map</vt:lpstr>
      <vt:lpstr>3_Office Theme</vt:lpstr>
      <vt:lpstr>Community-led  approaches to retrofit</vt:lpstr>
      <vt:lpstr>1. How we do retrofit at  Carbon Co-op</vt:lpstr>
      <vt:lpstr>PowerPoint Presentation</vt:lpstr>
      <vt:lpstr>PowerPoint Presentation</vt:lpstr>
      <vt:lpstr>PowerPoint Presentation</vt:lpstr>
      <vt:lpstr>2. Why isn't retrofit happening?</vt:lpstr>
      <vt:lpstr>3. Retrofit policy in the UK  is too ‘top down’</vt:lpstr>
      <vt:lpstr>4. Good ideas spread like a meme, from the ‘bottom up’</vt:lpstr>
      <vt:lpstr>5. Who would you trust to  refurbish your home?</vt:lpstr>
      <vt:lpstr>6. Benefits</vt:lpstr>
      <vt:lpstr>7. Our Wish list</vt:lpstr>
      <vt:lpstr>Community-led  approaches to retrofit</vt:lpstr>
    </vt:vector>
  </TitlesOfParts>
  <Company>Involve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Allan</dc:creator>
  <cp:lastModifiedBy>Lynn Bjerke</cp:lastModifiedBy>
  <cp:revision>139</cp:revision>
  <dcterms:created xsi:type="dcterms:W3CDTF">2020-01-18T09:46:56Z</dcterms:created>
  <dcterms:modified xsi:type="dcterms:W3CDTF">2020-02-10T22:02:01Z</dcterms:modified>
</cp:coreProperties>
</file>