
<file path=[Content_Types].xml><?xml version="1.0" encoding="utf-8"?>
<Types xmlns="http://schemas.openxmlformats.org/package/2006/content-types">
  <Default Extension="xml" ContentType="application/xml"/>
  <Default Extension="webp" ContentType="image/jpeg"/>
  <Default Extension="jpeg" ContentType="image/jpeg"/>
  <Default Extension="jpg" ContentType="image/jpeg"/>
  <Default Extension="jfif" ContentType="image/jpeg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  <p:sldMasterId id="2147483794" r:id="rId2"/>
    <p:sldMasterId id="2147483918" r:id="rId3"/>
  </p:sldMasterIdLst>
  <p:notesMasterIdLst>
    <p:notesMasterId r:id="rId15"/>
  </p:notesMasterIdLst>
  <p:sldIdLst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</p:sldIdLst>
  <p:sldSz cx="9144000" cy="5143500" type="screen16x9"/>
  <p:notesSz cx="6858000" cy="9144000"/>
  <p:defaultTextStyle>
    <a:defPPr>
      <a:defRPr lang="en-US"/>
    </a:defPPr>
    <a:lvl1pPr marL="0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8"/>
    <p:restoredTop sz="71818" autoAdjust="0"/>
  </p:normalViewPr>
  <p:slideViewPr>
    <p:cSldViewPr snapToGrid="0" snapToObjects="1">
      <p:cViewPr varScale="1">
        <p:scale>
          <a:sx n="123" d="100"/>
          <a:sy n="123" d="100"/>
        </p:scale>
        <p:origin x="186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bg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863247712721531"/>
          <c:y val="0.02046326468024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E3-496E-BC07-7FBD7E127D1E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E3-496E-BC07-7FBD7E127D1E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E3-496E-BC07-7FBD7E127D1E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E3-496E-BC07-7FBD7E127D1E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E3-496E-BC07-7FBD7E127D1E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E3-496E-BC07-7FBD7E127D1E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EE3-496E-BC07-7FBD7E127D1E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EE3-496E-BC07-7FBD7E127D1E}"/>
              </c:ext>
            </c:extLst>
          </c:dPt>
          <c:dPt>
            <c:idx val="8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EE3-496E-BC07-7FBD7E127D1E}"/>
              </c:ext>
            </c:extLst>
          </c:dPt>
          <c:dPt>
            <c:idx val="9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EE3-496E-BC07-7FBD7E127D1E}"/>
              </c:ext>
            </c:extLst>
          </c:dPt>
          <c:dPt>
            <c:idx val="1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EE3-496E-BC07-7FBD7E127D1E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EE3-496E-BC07-7FBD7E127D1E}"/>
              </c:ext>
            </c:extLst>
          </c:dPt>
          <c:dPt>
            <c:idx val="1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EE3-496E-BC07-7FBD7E127D1E}"/>
              </c:ext>
            </c:extLst>
          </c:dPt>
          <c:dPt>
            <c:idx val="13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EE3-496E-BC07-7FBD7E127D1E}"/>
              </c:ext>
            </c:extLst>
          </c:dPt>
          <c:dPt>
            <c:idx val="14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EE3-496E-BC07-7FBD7E127D1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EE3-496E-BC07-7FBD7E127D1E}"/>
              </c:ext>
            </c:extLst>
          </c:dPt>
          <c:dLbls>
            <c:dLbl>
              <c:idx val="0"/>
              <c:layout>
                <c:manualLayout>
                  <c:x val="0.00477284081250414"/>
                  <c:y val="0.04424952722339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90F9C8-DA54-4AB4-AF12-59404D63C64A}" type="CATEGORYNAME">
                      <a:rPr lang="en-US" sz="13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300" b="1" i="0" u="none" strike="noStrike" kern="1200" spc="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3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
</a:t>
                    </a:r>
                    <a:fld id="{244CC471-79DC-4627-8CBB-6CA2522DDB40}" type="PERCENTAGE">
                      <a:rPr lang="en-US" sz="13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300" b="1" i="0" u="none" strike="noStrike" kern="1200" spc="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300" baseline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E3-496E-BC07-7FBD7E127D1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0146388074666139"/>
                  <c:y val="-0.03148352939933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237397966742987"/>
                  <c:y val="0.005412828909383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26118537612142"/>
                      <c:h val="0.084323510071130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0543880431291233"/>
                  <c:y val="-0.002875777957644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67040725040115"/>
                  <c:y val="-0.0352963565900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142642234762168"/>
                      <c:h val="0.1283016260149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00191239241960697"/>
                  <c:y val="-0.00682108822674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174065083597157"/>
                      <c:h val="0.0805540084277141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5.39610646856436E-5"/>
                  <c:y val="-0.004458055588825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181577446773348"/>
                  <c:y val="-0.03180157830313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0821586391818151"/>
                      <c:h val="0.105272128299478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0.00518138853185049"/>
                  <c:y val="0.01286124241556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0264818788607887"/>
                  <c:y val="0.0284657797103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206317110234469"/>
                      <c:h val="0.082075773517671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0.00319220142815586"/>
                  <c:y val="-0.004717740325646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248650128641335"/>
                      <c:h val="0.0864525489475741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5.39610646855959E-5"/>
                  <c:y val="0.001890390304100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000650297384854295"/>
                  <c:y val="0.01232343272965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256667493660087"/>
                      <c:h val="0.082159560113212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-0.0499694817925436"/>
                  <c:y val="-0.01274236570736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00707744928197482"/>
                  <c:y val="-0.0440431042647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194359665957459"/>
                      <c:h val="0.0873750966544621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0.173662884238362"/>
                  <c:y val="-0.02955804898257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319203862342559"/>
                      <c:h val="0.09388646092760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Sheet1!$D$2:$D$17</c:f>
              <c:strCache>
                <c:ptCount val="16"/>
                <c:pt idx="0">
                  <c:v>Food &amp; drink from shops</c:v>
                </c:pt>
                <c:pt idx="1">
                  <c:v>Eating out</c:v>
                </c:pt>
                <c:pt idx="2">
                  <c:v>Accommodation (away from home)</c:v>
                </c:pt>
                <c:pt idx="3">
                  <c:v>Housing</c:v>
                </c:pt>
                <c:pt idx="4">
                  <c:v>Household Fuel</c:v>
                </c:pt>
                <c:pt idx="5">
                  <c:v>Household Electricity</c:v>
                </c:pt>
                <c:pt idx="6">
                  <c:v>Vehicle Fuel</c:v>
                </c:pt>
                <c:pt idx="7">
                  <c:v>Cars</c:v>
                </c:pt>
                <c:pt idx="8">
                  <c:v>Personal flights</c:v>
                </c:pt>
                <c:pt idx="9">
                  <c:v>Ferry crossings and cruises</c:v>
                </c:pt>
                <c:pt idx="10">
                  <c:v>Trains, Buses and Other Transport</c:v>
                </c:pt>
                <c:pt idx="11">
                  <c:v>Other non-food shopping</c:v>
                </c:pt>
                <c:pt idx="12">
                  <c:v>Leisure, Recreation and Attractions</c:v>
                </c:pt>
                <c:pt idx="13">
                  <c:v>Other bought services</c:v>
                </c:pt>
                <c:pt idx="14">
                  <c:v>Water, waste &amp; sewerage</c:v>
                </c:pt>
                <c:pt idx="15">
                  <c:v>Health, Education + Oher Public Sevices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2.974483294776288</c:v>
                </c:pt>
                <c:pt idx="1">
                  <c:v>0.239516705223711</c:v>
                </c:pt>
                <c:pt idx="2">
                  <c:v>0.39463003338696</c:v>
                </c:pt>
                <c:pt idx="3">
                  <c:v>0.719235589937996</c:v>
                </c:pt>
                <c:pt idx="4">
                  <c:v>1.413779645495959</c:v>
                </c:pt>
                <c:pt idx="5">
                  <c:v>0.643172538142965</c:v>
                </c:pt>
                <c:pt idx="6">
                  <c:v>1.33950085071268</c:v>
                </c:pt>
                <c:pt idx="7">
                  <c:v>0.445527531991537</c:v>
                </c:pt>
                <c:pt idx="8">
                  <c:v>1.084260457143562</c:v>
                </c:pt>
                <c:pt idx="9">
                  <c:v>0.199139423239664</c:v>
                </c:pt>
                <c:pt idx="10">
                  <c:v>0.28486796947983</c:v>
                </c:pt>
                <c:pt idx="11">
                  <c:v>0.898171087428386</c:v>
                </c:pt>
                <c:pt idx="12">
                  <c:v>0.190878227010263</c:v>
                </c:pt>
                <c:pt idx="13">
                  <c:v>0.385630251140313</c:v>
                </c:pt>
                <c:pt idx="14">
                  <c:v>0.251973572529634</c:v>
                </c:pt>
                <c:pt idx="15">
                  <c:v>1.279821301123867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4EE3-496E-BC07-7FBD7E127D1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bg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863247712721531"/>
          <c:y val="0.02046326468024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E3-496E-BC07-7FBD7E127D1E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E3-496E-BC07-7FBD7E127D1E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E3-496E-BC07-7FBD7E127D1E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E3-496E-BC07-7FBD7E127D1E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E3-496E-BC07-7FBD7E127D1E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E3-496E-BC07-7FBD7E127D1E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EE3-496E-BC07-7FBD7E127D1E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EE3-496E-BC07-7FBD7E127D1E}"/>
              </c:ext>
            </c:extLst>
          </c:dPt>
          <c:dPt>
            <c:idx val="8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EE3-496E-BC07-7FBD7E127D1E}"/>
              </c:ext>
            </c:extLst>
          </c:dPt>
          <c:dPt>
            <c:idx val="9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EE3-496E-BC07-7FBD7E127D1E}"/>
              </c:ext>
            </c:extLst>
          </c:dPt>
          <c:dPt>
            <c:idx val="10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EE3-496E-BC07-7FBD7E127D1E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EE3-496E-BC07-7FBD7E127D1E}"/>
              </c:ext>
            </c:extLst>
          </c:dPt>
          <c:dPt>
            <c:idx val="12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EE3-496E-BC07-7FBD7E127D1E}"/>
              </c:ext>
            </c:extLst>
          </c:dPt>
          <c:dPt>
            <c:idx val="13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EE3-496E-BC07-7FBD7E127D1E}"/>
              </c:ext>
            </c:extLst>
          </c:dPt>
          <c:dPt>
            <c:idx val="14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EE3-496E-BC07-7FBD7E127D1E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EE3-496E-BC07-7FBD7E127D1E}"/>
              </c:ext>
            </c:extLst>
          </c:dPt>
          <c:dLbls>
            <c:dLbl>
              <c:idx val="0"/>
              <c:layout>
                <c:manualLayout>
                  <c:x val="0.00477284081250414"/>
                  <c:y val="0.04424952722339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90F9C8-DA54-4AB4-AF12-59404D63C64A}" type="CATEGORYNAME">
                      <a:rPr lang="en-US" sz="13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300" b="1" i="0" u="none" strike="noStrike" kern="1200" spc="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3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
</a:t>
                    </a:r>
                    <a:fld id="{244CC471-79DC-4627-8CBB-6CA2522DDB40}" type="PERCENTAGE">
                      <a:rPr lang="en-US" sz="13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300" b="1" i="0" u="none" strike="noStrike" kern="1200" spc="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300" baseline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E3-496E-BC07-7FBD7E127D1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0146388074666139"/>
                  <c:y val="-0.03148352939933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237397966742987"/>
                  <c:y val="0.005412828909383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26118537612142"/>
                      <c:h val="0.084323510071130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0543880431291233"/>
                  <c:y val="-0.002875777957644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67040725040115"/>
                  <c:y val="-0.0352963565900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142642234762168"/>
                      <c:h val="0.1283016260149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00191239241960697"/>
                  <c:y val="-0.00682108822674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174065083597157"/>
                      <c:h val="0.0805540084277141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5.39610646856436E-5"/>
                  <c:y val="-0.004458055588825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181577446773348"/>
                  <c:y val="-0.03180157830313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0821586391818151"/>
                      <c:h val="0.105272128299478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0.00518138853185049"/>
                  <c:y val="0.01286124241556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0264818788607887"/>
                  <c:y val="0.0284657797103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206317110234469"/>
                      <c:h val="0.082075773517671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0.00319220142815586"/>
                  <c:y val="-0.004717740325646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248650128641335"/>
                      <c:h val="0.0864525489475741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5.39610646855959E-5"/>
                  <c:y val="0.001890390304100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000650297384854295"/>
                  <c:y val="0.01232343272965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256667493660087"/>
                      <c:h val="0.082159560113212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-0.0499694817925436"/>
                  <c:y val="-0.01274236570736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00707744928197482"/>
                  <c:y val="-0.0440431042647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194359665957459"/>
                      <c:h val="0.0873750966544621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0.173662884238362"/>
                  <c:y val="-0.02955804898257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319203862342559"/>
                      <c:h val="0.09388646092760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Sheet1!$D$2:$D$17</c:f>
              <c:strCache>
                <c:ptCount val="16"/>
                <c:pt idx="0">
                  <c:v>Food &amp; drink from shops</c:v>
                </c:pt>
                <c:pt idx="1">
                  <c:v>Eating out</c:v>
                </c:pt>
                <c:pt idx="2">
                  <c:v>Accommodation (away from home)</c:v>
                </c:pt>
                <c:pt idx="3">
                  <c:v>Housing</c:v>
                </c:pt>
                <c:pt idx="4">
                  <c:v>Household Fuel</c:v>
                </c:pt>
                <c:pt idx="5">
                  <c:v>Household Electricity</c:v>
                </c:pt>
                <c:pt idx="6">
                  <c:v>Vehicle Fuel</c:v>
                </c:pt>
                <c:pt idx="7">
                  <c:v>Cars</c:v>
                </c:pt>
                <c:pt idx="8">
                  <c:v>Personal flights</c:v>
                </c:pt>
                <c:pt idx="9">
                  <c:v>Ferry crossings and cruises</c:v>
                </c:pt>
                <c:pt idx="10">
                  <c:v>Trains, Buses and Other Transport</c:v>
                </c:pt>
                <c:pt idx="11">
                  <c:v>Other non-food shopping</c:v>
                </c:pt>
                <c:pt idx="12">
                  <c:v>Leisure, Recreation and Attractions</c:v>
                </c:pt>
                <c:pt idx="13">
                  <c:v>Other bought services</c:v>
                </c:pt>
                <c:pt idx="14">
                  <c:v>Water, waste &amp; sewerage</c:v>
                </c:pt>
                <c:pt idx="15">
                  <c:v>Health, Education + Oher Public Sevices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2.974483294776288</c:v>
                </c:pt>
                <c:pt idx="1">
                  <c:v>0.239516705223711</c:v>
                </c:pt>
                <c:pt idx="2">
                  <c:v>0.39463003338696</c:v>
                </c:pt>
                <c:pt idx="3">
                  <c:v>0.719235589937996</c:v>
                </c:pt>
                <c:pt idx="4">
                  <c:v>1.413779645495959</c:v>
                </c:pt>
                <c:pt idx="5">
                  <c:v>0.643172538142965</c:v>
                </c:pt>
                <c:pt idx="6">
                  <c:v>1.33950085071268</c:v>
                </c:pt>
                <c:pt idx="7">
                  <c:v>0.445527531991537</c:v>
                </c:pt>
                <c:pt idx="8">
                  <c:v>1.084260457143562</c:v>
                </c:pt>
                <c:pt idx="9">
                  <c:v>0.199139423239664</c:v>
                </c:pt>
                <c:pt idx="10">
                  <c:v>0.28486796947983</c:v>
                </c:pt>
                <c:pt idx="11">
                  <c:v>0.898171087428386</c:v>
                </c:pt>
                <c:pt idx="12">
                  <c:v>0.190878227010263</c:v>
                </c:pt>
                <c:pt idx="13">
                  <c:v>0.385630251140313</c:v>
                </c:pt>
                <c:pt idx="14">
                  <c:v>0.251973572529634</c:v>
                </c:pt>
                <c:pt idx="15">
                  <c:v>1.279821301123867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4EE3-496E-BC07-7FBD7E127D1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bg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863247712721531"/>
          <c:y val="0.02046326468024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E3-496E-BC07-7FBD7E127D1E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E3-496E-BC07-7FBD7E127D1E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E3-496E-BC07-7FBD7E127D1E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E3-496E-BC07-7FBD7E127D1E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E3-496E-BC07-7FBD7E127D1E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E3-496E-BC07-7FBD7E127D1E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EE3-496E-BC07-7FBD7E127D1E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EE3-496E-BC07-7FBD7E127D1E}"/>
              </c:ext>
            </c:extLst>
          </c:dPt>
          <c:dPt>
            <c:idx val="8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EE3-496E-BC07-7FBD7E127D1E}"/>
              </c:ext>
            </c:extLst>
          </c:dPt>
          <c:dPt>
            <c:idx val="9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EE3-496E-BC07-7FBD7E127D1E}"/>
              </c:ext>
            </c:extLst>
          </c:dPt>
          <c:dPt>
            <c:idx val="1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EE3-496E-BC07-7FBD7E127D1E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EE3-496E-BC07-7FBD7E127D1E}"/>
              </c:ext>
            </c:extLst>
          </c:dPt>
          <c:dPt>
            <c:idx val="1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EE3-496E-BC07-7FBD7E127D1E}"/>
              </c:ext>
            </c:extLst>
          </c:dPt>
          <c:dPt>
            <c:idx val="13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EE3-496E-BC07-7FBD7E127D1E}"/>
              </c:ext>
            </c:extLst>
          </c:dPt>
          <c:dPt>
            <c:idx val="14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EE3-496E-BC07-7FBD7E127D1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EE3-496E-BC07-7FBD7E127D1E}"/>
              </c:ext>
            </c:extLst>
          </c:dPt>
          <c:dLbls>
            <c:dLbl>
              <c:idx val="0"/>
              <c:layout>
                <c:manualLayout>
                  <c:x val="0.00477284081250414"/>
                  <c:y val="0.04424952722339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90F9C8-DA54-4AB4-AF12-59404D63C64A}" type="CATEGORYNAME">
                      <a:rPr lang="en-US" sz="13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300" b="1" i="0" u="none" strike="noStrike" kern="1200" spc="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3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
</a:t>
                    </a:r>
                    <a:fld id="{244CC471-79DC-4627-8CBB-6CA2522DDB40}" type="PERCENTAGE">
                      <a:rPr lang="en-US" sz="13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300" b="1" i="0" u="none" strike="noStrike" kern="1200" spc="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300" baseline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E3-496E-BC07-7FBD7E127D1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0146388074666139"/>
                  <c:y val="-0.03148352939933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237397966742987"/>
                  <c:y val="0.005412828909383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26118537612142"/>
                      <c:h val="0.084323510071130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0543880431291233"/>
                  <c:y val="-0.002875777957644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67040725040115"/>
                  <c:y val="-0.0352963565900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142642234762168"/>
                      <c:h val="0.1283016260149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00191239241960697"/>
                  <c:y val="-0.00682108822674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174065083597157"/>
                      <c:h val="0.0805540084277141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5.39610646856436E-5"/>
                  <c:y val="-0.004458055588825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181577446773348"/>
                  <c:y val="-0.03180157830313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0821586391818151"/>
                      <c:h val="0.105272128299478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0.00518138853185049"/>
                  <c:y val="0.01286124241556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0264818788607887"/>
                  <c:y val="0.0284657797103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206317110234469"/>
                      <c:h val="0.082075773517671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0.00319220142815586"/>
                  <c:y val="-0.004717740325646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248650128641335"/>
                      <c:h val="0.0864525489475741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5.39610646855959E-5"/>
                  <c:y val="0.001890390304100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000650297384854295"/>
                  <c:y val="0.01232343272965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256667493660087"/>
                      <c:h val="0.082159560113212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-0.0499694817925436"/>
                  <c:y val="-0.01274236570736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EE3-496E-BC07-7FBD7E127D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00707744928197482"/>
                  <c:y val="-0.0440431042647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194359665957459"/>
                      <c:h val="0.0873750966544621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0.173662884238362"/>
                  <c:y val="-0.02955804898257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4EE3-496E-BC07-7FBD7E127D1E}"/>
                </c:ext>
                <c:ext xmlns:c15="http://schemas.microsoft.com/office/drawing/2012/chart" uri="{CE6537A1-D6FC-4f65-9D91-7224C49458BB}">
                  <c15:layout>
                    <c:manualLayout>
                      <c:w val="0.319203862342559"/>
                      <c:h val="0.09388646092760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Sheet1!$D$2:$D$17</c:f>
              <c:strCache>
                <c:ptCount val="16"/>
                <c:pt idx="0">
                  <c:v>Food &amp; drink from shops</c:v>
                </c:pt>
                <c:pt idx="1">
                  <c:v>Eating out</c:v>
                </c:pt>
                <c:pt idx="2">
                  <c:v>Accommodation (away from home)</c:v>
                </c:pt>
                <c:pt idx="3">
                  <c:v>Housing</c:v>
                </c:pt>
                <c:pt idx="4">
                  <c:v>Household Fuel</c:v>
                </c:pt>
                <c:pt idx="5">
                  <c:v>Household Electricity</c:v>
                </c:pt>
                <c:pt idx="6">
                  <c:v>Vehicle Fuel</c:v>
                </c:pt>
                <c:pt idx="7">
                  <c:v>Cars</c:v>
                </c:pt>
                <c:pt idx="8">
                  <c:v>Personal flights</c:v>
                </c:pt>
                <c:pt idx="9">
                  <c:v>Ferry crossings and cruises</c:v>
                </c:pt>
                <c:pt idx="10">
                  <c:v>Trains, Buses and Other Transport</c:v>
                </c:pt>
                <c:pt idx="11">
                  <c:v>Other non-food shopping</c:v>
                </c:pt>
                <c:pt idx="12">
                  <c:v>Leisure, Recreation and Attractions</c:v>
                </c:pt>
                <c:pt idx="13">
                  <c:v>Other bought services</c:v>
                </c:pt>
                <c:pt idx="14">
                  <c:v>Water, waste &amp; sewerage</c:v>
                </c:pt>
                <c:pt idx="15">
                  <c:v>Health, Education + Oher Public Sevices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2.974483294776288</c:v>
                </c:pt>
                <c:pt idx="1">
                  <c:v>0.239516705223711</c:v>
                </c:pt>
                <c:pt idx="2">
                  <c:v>0.39463003338696</c:v>
                </c:pt>
                <c:pt idx="3">
                  <c:v>0.719235589937996</c:v>
                </c:pt>
                <c:pt idx="4">
                  <c:v>1.413779645495959</c:v>
                </c:pt>
                <c:pt idx="5">
                  <c:v>0.643172538142965</c:v>
                </c:pt>
                <c:pt idx="6">
                  <c:v>1.33950085071268</c:v>
                </c:pt>
                <c:pt idx="7">
                  <c:v>0.445527531991537</c:v>
                </c:pt>
                <c:pt idx="8">
                  <c:v>1.084260457143562</c:v>
                </c:pt>
                <c:pt idx="9">
                  <c:v>0.199139423239664</c:v>
                </c:pt>
                <c:pt idx="10">
                  <c:v>0.28486796947983</c:v>
                </c:pt>
                <c:pt idx="11">
                  <c:v>0.898171087428386</c:v>
                </c:pt>
                <c:pt idx="12">
                  <c:v>0.190878227010263</c:v>
                </c:pt>
                <c:pt idx="13">
                  <c:v>0.385630251140313</c:v>
                </c:pt>
                <c:pt idx="14">
                  <c:v>0.251973572529634</c:v>
                </c:pt>
                <c:pt idx="15">
                  <c:v>1.279821301123867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4EE3-496E-BC07-7FBD7E127D1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rtlCol="0" anchor="ctr"/>
          <a:lstStyle/>
          <a:p>
            <a:pPr algn="ctr" defTabSz="685562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942DA99-6BA4-4DA7-8651-80752B5462FE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35AFC50-E6B6-4E43-B4E7-F9E2A95E63EC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90E0E93-EEE6-4D51-9F5C-4F52ACDE3916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="" xmlns:a16="http://schemas.microsoft.com/office/drawing/2014/main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="" xmlns:a16="http://schemas.microsoft.com/office/drawing/2014/main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54" y="830288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BD7953F-2CEC-49FD-9143-A18FFEBAE699}"/>
              </a:ext>
            </a:extLst>
          </p:cNvPr>
          <p:cNvGrpSpPr/>
          <p:nvPr userDrawn="1"/>
        </p:nvGrpSpPr>
        <p:grpSpPr>
          <a:xfrm>
            <a:off x="1177660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407A0F4-C136-4AFC-ACF9-D497162F1EA0}"/>
              </a:ext>
            </a:extLst>
          </p:cNvPr>
          <p:cNvGrpSpPr/>
          <p:nvPr userDrawn="1"/>
        </p:nvGrpSpPr>
        <p:grpSpPr>
          <a:xfrm>
            <a:off x="1177660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834D91D-A186-4D05-BFD3-C949F892CB38}"/>
              </a:ext>
            </a:extLst>
          </p:cNvPr>
          <p:cNvGrpSpPr/>
          <p:nvPr userDrawn="1"/>
        </p:nvGrpSpPr>
        <p:grpSpPr>
          <a:xfrm>
            <a:off x="1177660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CA640D0-5A86-41DF-87EE-1C11B56E8945}"/>
              </a:ext>
            </a:extLst>
          </p:cNvPr>
          <p:cNvGrpSpPr/>
          <p:nvPr userDrawn="1"/>
        </p:nvGrpSpPr>
        <p:grpSpPr>
          <a:xfrm>
            <a:off x="672099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="" xmlns:a16="http://schemas.microsoft.com/office/drawing/2014/main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="" xmlns:a16="http://schemas.microsoft.com/office/drawing/2014/main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C1BDF4D-D449-4B3A-A181-D7EBF1520D39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="" xmlns:a16="http://schemas.microsoft.com/office/drawing/2014/main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="" xmlns:a16="http://schemas.microsoft.com/office/drawing/2014/main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="" xmlns:a16="http://schemas.microsoft.com/office/drawing/2014/main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="" xmlns:a16="http://schemas.microsoft.com/office/drawing/2014/main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="" xmlns:a16="http://schemas.microsoft.com/office/drawing/2014/main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97DFB3E-CCDD-42C2-8947-D4DB09500896}"/>
              </a:ext>
            </a:extLst>
          </p:cNvPr>
          <p:cNvGrpSpPr/>
          <p:nvPr userDrawn="1"/>
        </p:nvGrpSpPr>
        <p:grpSpPr>
          <a:xfrm>
            <a:off x="685816" y="16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="" xmlns:a16="http://schemas.microsoft.com/office/drawing/2014/main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C96F09B-1F32-4067-B80B-4684EDE36A9E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="" xmlns:a16="http://schemas.microsoft.com/office/drawing/2014/main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>
            <a:lvl1pPr marL="0" indent="-269915">
              <a:buFont typeface="+mj-lt"/>
              <a:buAutoNum type="arabicPeriod"/>
              <a:defRPr/>
            </a:lvl1pPr>
            <a:lvl2pPr marL="539812" indent="-269915">
              <a:buFont typeface="+mj-lt"/>
              <a:buAutoNum type="arabicPeriod"/>
              <a:defRPr/>
            </a:lvl2pPr>
            <a:lvl3pPr marL="809720" indent="-269915">
              <a:buFont typeface="+mj-lt"/>
              <a:buAutoNum type="arabicPeriod"/>
              <a:defRPr/>
            </a:lvl3pPr>
            <a:lvl4pPr marL="1079622" indent="-269915">
              <a:buFont typeface="+mj-lt"/>
              <a:buAutoNum type="arabicPeriod"/>
              <a:defRPr/>
            </a:lvl4pPr>
            <a:lvl5pPr marL="1349537" indent="-26991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rtlCol="0" anchor="ctr"/>
          <a:lstStyle/>
          <a:p>
            <a:pPr algn="ctr" defTabSz="685562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673513D-D459-4A26-A468-AB830834F0DA}"/>
              </a:ext>
            </a:extLst>
          </p:cNvPr>
          <p:cNvGrpSpPr/>
          <p:nvPr userDrawn="1"/>
        </p:nvGrpSpPr>
        <p:grpSpPr>
          <a:xfrm>
            <a:off x="685816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="" xmlns:a16="http://schemas.microsoft.com/office/drawing/2014/main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26140CF-DC17-4C8C-9613-F6EA622E2EE1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="" xmlns:a16="http://schemas.microsoft.com/office/drawing/2014/main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9C5D12E-DB67-4958-8D99-A3B81751DFE3}"/>
              </a:ext>
            </a:extLst>
          </p:cNvPr>
          <p:cNvGrpSpPr/>
          <p:nvPr userDrawn="1"/>
        </p:nvGrpSpPr>
        <p:grpSpPr>
          <a:xfrm>
            <a:off x="685816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2C11AF5-FE73-497F-836F-C894AEFF5F39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="" xmlns:a16="http://schemas.microsoft.com/office/drawing/2014/main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A705DD-56ED-4F54-AA91-35E616D4BC13}"/>
              </a:ext>
            </a:extLst>
          </p:cNvPr>
          <p:cNvGrpSpPr/>
          <p:nvPr userDrawn="1"/>
        </p:nvGrpSpPr>
        <p:grpSpPr>
          <a:xfrm>
            <a:off x="685816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1EDC421-108E-4B62-8C43-E5D1190D267C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="" xmlns:a16="http://schemas.microsoft.com/office/drawing/2014/main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EEDE03-1745-4B17-B224-3AE182751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6E443D-C41D-4DB1-A1E9-2B1BB38D5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E914B2-91F4-47C8-8DCF-B7279E1B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F2-66DD-40C4-A4AE-7F3A120D7ED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12527-14CA-4716-B10C-25EBDEA4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57DBD-7FFE-407F-A72E-2D1FFA7D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4B4-174F-4AE6-8CA4-CBFF7C8D4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04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D43DF-13BA-464D-B8E6-0418656B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70A2E4-DDF0-4229-9EEE-63D6A356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29268B-657F-4268-8F70-D1683D67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F2-66DD-40C4-A4AE-7F3A120D7ED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80FDF5-5F8F-4DEB-8CFB-048BDEDC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4E27E1-75BC-4A7A-8E7C-7E294138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4B4-174F-4AE6-8CA4-CBFF7C8D4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86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A55EF-72AA-4BD9-B194-86C072F9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EB91AC-C27E-4619-AC80-32AC663FB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0E730D-4FEF-4C78-993A-CA52107E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F2-66DD-40C4-A4AE-7F3A120D7ED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24B3DB-7373-42FD-A664-A2A7E727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96610C-B410-485D-BA70-213845D4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4B4-174F-4AE6-8CA4-CBFF7C8D4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231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A5E2D-4038-4D85-9CBB-B5FF31AA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2D15FD-CF25-4FE3-AECC-A1013F2F3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5AB51D-4E35-40C0-ABBA-16D329F78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E0D705-1064-4DBF-B7E7-5931A93B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F2-66DD-40C4-A4AE-7F3A120D7ED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B8A611-758A-441B-B9BE-C352CDFC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AEBCCF-23ED-4904-8BDB-B8DE4196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4B4-174F-4AE6-8CA4-CBFF7C8D4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919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ADF6B-2FDC-4BB0-AC7D-C60FED1C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1587F-5471-459F-B3C0-B2310708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321B33-43C3-444C-A244-C078AFA68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42A986-1F56-4F04-BA26-BFED35FA5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50479B-71B3-420A-8BF8-086CCD71A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2A726D-BCD5-4971-B6C5-1AFDAC3D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F2-66DD-40C4-A4AE-7F3A120D7ED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68D981F-18FC-4991-A92C-244BA142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9B1926-3DEF-4F5F-8EEC-46DA4480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4B4-174F-4AE6-8CA4-CBFF7C8D4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482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16FD3-791A-4A15-88FA-236F2FC7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053445-6EBE-4BEF-91CC-1199F244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F2-66DD-40C4-A4AE-7F3A120D7ED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C5D67E-1CD0-44EC-A184-08FA1C4A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1BAC59-0AA3-44D5-9E99-CC4222D5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4B4-174F-4AE6-8CA4-CBFF7C8D4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539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021684-47DE-4A75-B033-CB00D988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F2-66DD-40C4-A4AE-7F3A120D7ED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CC69F9-957A-4BF5-952B-CC5E2DA2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640D2-5C1E-4462-A498-BCB79A51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4B4-174F-4AE6-8CA4-CBFF7C8D4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51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BCBA2-3955-4245-BA52-D580933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88D078-CC0F-4094-9EE6-2C175869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F1AC13-04AD-463E-B08E-86C117E49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E19F6B-C143-4215-AA5E-3C356746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F2-66DD-40C4-A4AE-7F3A120D7ED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60C78D-B5F1-43DD-88C4-ABD34810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EA2FB2-4A5E-430F-80EB-EFC69B0B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4B4-174F-4AE6-8CA4-CBFF7C8D4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415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FE8A4-FFEB-4748-9198-7F52F93E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6146BE-B502-45A4-B576-31460935D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7F1838-A4EE-4D17-9763-3D43B2C5F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332DEC-CB79-44B6-B5CE-9A548A54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F2-66DD-40C4-A4AE-7F3A120D7ED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79B9FB-2135-4566-BBB1-62BC0134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9BE446-95D1-47ED-A6FB-74AE1B7F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4B4-174F-4AE6-8CA4-CBFF7C8D4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854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52BB4-909D-474A-86AD-2A1D0547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CF15EE-0565-4DA3-ADA3-74A124BCE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98BCD2-6F74-42EB-86E8-C3A02A17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F2-66DD-40C4-A4AE-7F3A120D7ED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B51442-4BFF-40A6-9703-F1F7BDBE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B8EBAC-35D2-4D44-8991-6A9EE645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4B4-174F-4AE6-8CA4-CBFF7C8D4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545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23E4C7-D9F6-493E-82A1-70EC84DFC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635011-8A93-44D5-82E8-AC609A8B6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74E5BB-DA70-4C1D-B97D-0CBCD7B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F2-66DD-40C4-A4AE-7F3A120D7ED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242B8-FEBA-4980-8954-2876955B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16E8F7-8058-4C24-83D0-1479C83F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4B4-174F-4AE6-8CA4-CBFF7C8D4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00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62D149B-FB3E-4F3C-91FC-502E6E33681F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48F4A85-93A7-4E9A-B2AF-E4854A2ED6B1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562"/>
            <a:r>
              <a:rPr lang="en-AU" smtClean="0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562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562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30" indent="-202430" algn="l" defTabSz="685562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860" indent="-202430" algn="l" defTabSz="685562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290" indent="-202430" algn="l" defTabSz="685562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720" indent="-202430" algn="l" defTabSz="685562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150" indent="-202430" algn="l" defTabSz="685562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390" indent="-202425" algn="l" defTabSz="685545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843" indent="-202425" algn="l" defTabSz="685545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760" indent="-202425" algn="l" defTabSz="685545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684" indent="-202425" algn="l" defTabSz="685545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595" indent="-202425" algn="l" defTabSz="685545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7B09FB9-FEB4-4DBA-91F8-40EF90AC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0" tIns="34289" rIns="68570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E6F604-DE48-4587-8335-C40488685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72526-3B89-4A93-AA56-4539A4D74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fld id="{E18A98F2-66DD-40C4-A4AE-7F3A120D7ED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681"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5E140D-3925-4A09-9F3C-CAEE8E8FA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E4C927-9CF4-4B49-B1F5-A50C5EBA4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fld id="{B15E34B4-174F-4AE6-8CA4-CBFF7C8D4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681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62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6856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tiff"/><Relationship Id="rId3" Type="http://schemas.openxmlformats.org/officeDocument/2006/relationships/image" Target="../media/image14.jf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jfif"/><Relationship Id="rId3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fif"/><Relationship Id="rId3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ebp"/><Relationship Id="rId4" Type="http://schemas.openxmlformats.org/officeDocument/2006/relationships/image" Target="../media/image18.jfi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4" Type="http://schemas.openxmlformats.org/officeDocument/2006/relationships/image" Target="../media/image21.jfi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9.jf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9DA08-0C06-4D24-91AE-994D31B27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What we buy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3749D6-3661-4DDE-BA02-62F7DF01B4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300" dirty="0"/>
              <a:t>Mike Berners-Lee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922488-8AC5-4003-9142-5C8842292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544" y="4678138"/>
            <a:ext cx="2256559" cy="35899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3093BC6-1463-4FE2-B095-16D615E59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12" y="4401816"/>
            <a:ext cx="2160772" cy="7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9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0D90C-EFBF-4182-B2B6-C14CC277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784"/>
            <a:ext cx="7886700" cy="4993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5 Rs  - for products and packaging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129313-55D1-4B8C-A20A-ACF9B688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5" y="527797"/>
            <a:ext cx="8337176" cy="4546928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Reduce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Buy less junk</a:t>
            </a:r>
          </a:p>
          <a:p>
            <a:pPr lvl="1"/>
            <a:r>
              <a:rPr lang="en-GB" dirty="0"/>
              <a:t>Buy ‘pre-loved’</a:t>
            </a:r>
          </a:p>
          <a:p>
            <a:pPr lvl="1"/>
            <a:r>
              <a:rPr lang="en-GB" dirty="0"/>
              <a:t>Choose sustainable materials and sustainable production</a:t>
            </a:r>
          </a:p>
          <a:p>
            <a:pPr lvl="1"/>
            <a:r>
              <a:rPr lang="en-GB" dirty="0"/>
              <a:t>Buy quality things that are made to last.</a:t>
            </a:r>
          </a:p>
          <a:p>
            <a:pPr lvl="1"/>
            <a:r>
              <a:rPr lang="en-GB" dirty="0"/>
              <a:t>Share, borrow or hire</a:t>
            </a: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Repair</a:t>
            </a:r>
            <a:r>
              <a:rPr lang="en-GB" b="1" dirty="0"/>
              <a:t> (and maintain)</a:t>
            </a: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Re-use</a:t>
            </a:r>
          </a:p>
          <a:p>
            <a:pPr lvl="1"/>
            <a:r>
              <a:rPr lang="en-GB" dirty="0"/>
              <a:t>Or pass it on to someone who will reuse it</a:t>
            </a:r>
          </a:p>
          <a:p>
            <a:pPr lvl="1"/>
            <a:r>
              <a:rPr lang="en-GB" dirty="0"/>
              <a:t>Make it into something new</a:t>
            </a: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Recycle</a:t>
            </a:r>
          </a:p>
          <a:p>
            <a:pPr lvl="1"/>
            <a:r>
              <a:rPr lang="en-GB" dirty="0"/>
              <a:t>E.g. It takes about 20% of the carbon to recycle steel as to create it from iron ore</a:t>
            </a:r>
          </a:p>
          <a:p>
            <a:pPr lvl="1"/>
            <a:r>
              <a:rPr lang="en-GB" dirty="0"/>
              <a:t>Segregate everything</a:t>
            </a: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Recover </a:t>
            </a:r>
            <a:r>
              <a:rPr lang="en-GB" b="1" dirty="0"/>
              <a:t>(almost last resort)</a:t>
            </a:r>
          </a:p>
          <a:p>
            <a:pPr lvl="1"/>
            <a:r>
              <a:rPr lang="en-GB" dirty="0"/>
              <a:t>E.g. burn it to get some energy back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2A017F-C615-4EBF-8C5E-84ADFA871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544" y="4678138"/>
            <a:ext cx="2256559" cy="3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9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70B3257-2A4C-4552-A151-8C6ECE8445A8}"/>
              </a:ext>
            </a:extLst>
          </p:cNvPr>
          <p:cNvGrpSpPr/>
          <p:nvPr/>
        </p:nvGrpSpPr>
        <p:grpSpPr>
          <a:xfrm>
            <a:off x="419100" y="781051"/>
            <a:ext cx="7324726" cy="4189214"/>
            <a:chOff x="558800" y="622300"/>
            <a:chExt cx="9766301" cy="5585619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xmlns="" id="{DE250BC1-9370-4697-876B-A08B29CB420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58800" y="622300"/>
            <a:ext cx="9766301" cy="5585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64F1D4D-718B-447A-9493-23445ACDBA73}"/>
                </a:ext>
              </a:extLst>
            </p:cNvPr>
            <p:cNvGrpSpPr/>
            <p:nvPr/>
          </p:nvGrpSpPr>
          <p:grpSpPr>
            <a:xfrm>
              <a:off x="4145948" y="2294276"/>
              <a:ext cx="2611635" cy="2601524"/>
              <a:chOff x="4879422" y="2332374"/>
              <a:chExt cx="2611634" cy="2601524"/>
            </a:xfrm>
          </p:grpSpPr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xmlns="" id="{811044B3-E888-49D3-BD19-53B5A58D5A6F}"/>
                  </a:ext>
                </a:extLst>
              </p:cNvPr>
              <p:cNvSpPr/>
              <p:nvPr/>
            </p:nvSpPr>
            <p:spPr>
              <a:xfrm>
                <a:off x="4879424" y="2332374"/>
                <a:ext cx="2592000" cy="2592000"/>
              </a:xfrm>
              <a:prstGeom prst="blockArc">
                <a:avLst>
                  <a:gd name="adj1" fmla="val 11134778"/>
                  <a:gd name="adj2" fmla="val 16197678"/>
                  <a:gd name="adj3" fmla="val 47715"/>
                </a:avLst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64"/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912B084D-0012-48BB-802B-4A9FE5F101A9}"/>
                  </a:ext>
                </a:extLst>
              </p:cNvPr>
              <p:cNvSpPr/>
              <p:nvPr/>
            </p:nvSpPr>
            <p:spPr>
              <a:xfrm rot="5097162">
                <a:off x="4879424" y="2337640"/>
                <a:ext cx="2592000" cy="2592000"/>
              </a:xfrm>
              <a:prstGeom prst="blockArc">
                <a:avLst>
                  <a:gd name="adj1" fmla="val 11101124"/>
                  <a:gd name="adj2" fmla="val 16529614"/>
                  <a:gd name="adj3" fmla="val 47537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64"/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xmlns="" id="{7D5EA619-BCC9-4825-894F-887B48E840C6}"/>
                  </a:ext>
                </a:extLst>
              </p:cNvPr>
              <p:cNvSpPr/>
              <p:nvPr/>
            </p:nvSpPr>
            <p:spPr>
              <a:xfrm rot="10462912">
                <a:off x="4879423" y="2337640"/>
                <a:ext cx="2592000" cy="2592000"/>
              </a:xfrm>
              <a:prstGeom prst="blockArc">
                <a:avLst>
                  <a:gd name="adj1" fmla="val 11134778"/>
                  <a:gd name="adj2" fmla="val 16529614"/>
                  <a:gd name="adj3" fmla="val 47537"/>
                </a:avLst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64"/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xmlns="" id="{B72095E3-12E0-461D-805C-12B2C00FBC0D}"/>
                  </a:ext>
                </a:extLst>
              </p:cNvPr>
              <p:cNvSpPr/>
              <p:nvPr/>
            </p:nvSpPr>
            <p:spPr>
              <a:xfrm rot="16009664">
                <a:off x="4879422" y="2341898"/>
                <a:ext cx="2592000" cy="2592000"/>
              </a:xfrm>
              <a:prstGeom prst="blockArc">
                <a:avLst>
                  <a:gd name="adj1" fmla="val 11007769"/>
                  <a:gd name="adj2" fmla="val 16727364"/>
                  <a:gd name="adj3" fmla="val 47711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64"/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9112007-C9F3-4544-8F5D-FB7E8FD43C50}"/>
                  </a:ext>
                </a:extLst>
              </p:cNvPr>
              <p:cNvSpPr txBox="1"/>
              <p:nvPr/>
            </p:nvSpPr>
            <p:spPr>
              <a:xfrm>
                <a:off x="6310982" y="2918505"/>
                <a:ext cx="742950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Food 25%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AC4A7E6-90F9-493D-9E81-00BD1D5BCCFF}"/>
                  </a:ext>
                </a:extLst>
              </p:cNvPr>
              <p:cNvSpPr txBox="1"/>
              <p:nvPr/>
            </p:nvSpPr>
            <p:spPr>
              <a:xfrm>
                <a:off x="6062751" y="3709453"/>
                <a:ext cx="142830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Home + accommodation</a:t>
                </a:r>
              </a:p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25%  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9AA3739-E61F-4B65-A1CD-430084C058D1}"/>
                  </a:ext>
                </a:extLst>
              </p:cNvPr>
              <p:cNvSpPr txBox="1"/>
              <p:nvPr/>
            </p:nvSpPr>
            <p:spPr>
              <a:xfrm>
                <a:off x="4982607" y="3768491"/>
                <a:ext cx="1249290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Travel</a:t>
                </a:r>
              </a:p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27%  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93C194F8-ADA5-4F70-BCF5-FBA374D9ADA4}"/>
                  </a:ext>
                </a:extLst>
              </p:cNvPr>
              <p:cNvSpPr txBox="1"/>
              <p:nvPr/>
            </p:nvSpPr>
            <p:spPr>
              <a:xfrm>
                <a:off x="4996481" y="2918506"/>
                <a:ext cx="124929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Everything else</a:t>
                </a:r>
              </a:p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23%   </a:t>
                </a:r>
              </a:p>
            </p:txBody>
          </p:sp>
        </p:grpSp>
      </p:grp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5074879-7D39-4175-8763-014CC48C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12" y="4401816"/>
            <a:ext cx="2160772" cy="741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764C616-BAE5-4DB1-867C-C8BA5865A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544" y="4678138"/>
            <a:ext cx="2256559" cy="3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5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141B0E-27C3-4BE3-94DE-CB66866F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17" y="770683"/>
            <a:ext cx="7886700" cy="2139553"/>
          </a:xfrm>
        </p:spPr>
        <p:txBody>
          <a:bodyPr>
            <a:normAutofit/>
          </a:bodyPr>
          <a:lstStyle/>
          <a:p>
            <a:pPr algn="ctr"/>
            <a:r>
              <a:rPr lang="en-GB" sz="10400" i="1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69FF60-6B3B-45E8-BA36-202A06EEE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059" y="2966755"/>
            <a:ext cx="7886700" cy="1125140"/>
          </a:xfrm>
        </p:spPr>
        <p:txBody>
          <a:bodyPr>
            <a:normAutofit/>
          </a:bodyPr>
          <a:lstStyle/>
          <a:p>
            <a:pPr algn="ctr"/>
            <a:r>
              <a:rPr lang="en-GB" sz="4500" dirty="0"/>
              <a:t>for being in this Assembly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93D5F1A-28C9-4791-8119-62CCBFB70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12" y="4401816"/>
            <a:ext cx="2160772" cy="741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5ED8E7-A896-4129-8B82-6914A34F2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544" y="4678138"/>
            <a:ext cx="2256559" cy="3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0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44CB8A-2879-486E-9135-3D80ED4D1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9" t="42537" r="24204"/>
          <a:stretch/>
        </p:blipFill>
        <p:spPr>
          <a:xfrm>
            <a:off x="2383979" y="1208066"/>
            <a:ext cx="3860801" cy="36589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D5A9E8D-453F-4A29-A726-F486511B4861}"/>
              </a:ext>
            </a:extLst>
          </p:cNvPr>
          <p:cNvSpPr txBox="1"/>
          <p:nvPr/>
        </p:nvSpPr>
        <p:spPr>
          <a:xfrm>
            <a:off x="1398503" y="366433"/>
            <a:ext cx="6148667" cy="931209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2700" b="1" dirty="0">
                <a:solidFill>
                  <a:prstClr val="black"/>
                </a:solidFill>
                <a:latin typeface="Calibri"/>
              </a:rPr>
              <a:t>Average UK person’s Greenhouse Gas Footprint: 12.7 tonnes CO</a:t>
            </a:r>
            <a:r>
              <a:rPr lang="en-GB" sz="27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GB" sz="2700" b="1" dirty="0">
                <a:solidFill>
                  <a:prstClr val="black"/>
                </a:solidFill>
                <a:latin typeface="Calibri"/>
              </a:rPr>
              <a:t>e per year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9DAB0B8-678C-4C12-AF30-7326908F7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12" y="4401816"/>
            <a:ext cx="2160772" cy="7416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2AA6A31-1512-4E39-9F00-0B5DDC7A0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544" y="4681766"/>
            <a:ext cx="2256559" cy="3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2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70B3257-2A4C-4552-A151-8C6ECE8445A8}"/>
              </a:ext>
            </a:extLst>
          </p:cNvPr>
          <p:cNvGrpSpPr/>
          <p:nvPr/>
        </p:nvGrpSpPr>
        <p:grpSpPr>
          <a:xfrm>
            <a:off x="419100" y="781051"/>
            <a:ext cx="7324726" cy="4189214"/>
            <a:chOff x="558800" y="622300"/>
            <a:chExt cx="9766301" cy="5585619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xmlns="" id="{DE250BC1-9370-4697-876B-A08B29CB420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58800" y="622300"/>
            <a:ext cx="9766301" cy="5585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64F1D4D-718B-447A-9493-23445ACDBA73}"/>
                </a:ext>
              </a:extLst>
            </p:cNvPr>
            <p:cNvGrpSpPr/>
            <p:nvPr/>
          </p:nvGrpSpPr>
          <p:grpSpPr>
            <a:xfrm>
              <a:off x="4145948" y="2294276"/>
              <a:ext cx="2611635" cy="2601524"/>
              <a:chOff x="4879422" y="2332374"/>
              <a:chExt cx="2611634" cy="2601524"/>
            </a:xfrm>
          </p:grpSpPr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xmlns="" id="{811044B3-E888-49D3-BD19-53B5A58D5A6F}"/>
                  </a:ext>
                </a:extLst>
              </p:cNvPr>
              <p:cNvSpPr/>
              <p:nvPr/>
            </p:nvSpPr>
            <p:spPr>
              <a:xfrm>
                <a:off x="4879424" y="2332374"/>
                <a:ext cx="2592000" cy="2592000"/>
              </a:xfrm>
              <a:prstGeom prst="blockArc">
                <a:avLst>
                  <a:gd name="adj1" fmla="val 11134778"/>
                  <a:gd name="adj2" fmla="val 16197678"/>
                  <a:gd name="adj3" fmla="val 47715"/>
                </a:avLst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64"/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912B084D-0012-48BB-802B-4A9FE5F101A9}"/>
                  </a:ext>
                </a:extLst>
              </p:cNvPr>
              <p:cNvSpPr/>
              <p:nvPr/>
            </p:nvSpPr>
            <p:spPr>
              <a:xfrm rot="5097162">
                <a:off x="4879424" y="2337640"/>
                <a:ext cx="2592000" cy="2592000"/>
              </a:xfrm>
              <a:prstGeom prst="blockArc">
                <a:avLst>
                  <a:gd name="adj1" fmla="val 11101124"/>
                  <a:gd name="adj2" fmla="val 16529614"/>
                  <a:gd name="adj3" fmla="val 47537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64"/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xmlns="" id="{7D5EA619-BCC9-4825-894F-887B48E840C6}"/>
                  </a:ext>
                </a:extLst>
              </p:cNvPr>
              <p:cNvSpPr/>
              <p:nvPr/>
            </p:nvSpPr>
            <p:spPr>
              <a:xfrm rot="10462912">
                <a:off x="4879423" y="2337640"/>
                <a:ext cx="2592000" cy="2592000"/>
              </a:xfrm>
              <a:prstGeom prst="blockArc">
                <a:avLst>
                  <a:gd name="adj1" fmla="val 11134778"/>
                  <a:gd name="adj2" fmla="val 16529614"/>
                  <a:gd name="adj3" fmla="val 47537"/>
                </a:avLst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64"/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xmlns="" id="{B72095E3-12E0-461D-805C-12B2C00FBC0D}"/>
                  </a:ext>
                </a:extLst>
              </p:cNvPr>
              <p:cNvSpPr/>
              <p:nvPr/>
            </p:nvSpPr>
            <p:spPr>
              <a:xfrm rot="16009664">
                <a:off x="4879422" y="2341898"/>
                <a:ext cx="2592000" cy="2592000"/>
              </a:xfrm>
              <a:prstGeom prst="blockArc">
                <a:avLst>
                  <a:gd name="adj1" fmla="val 11007769"/>
                  <a:gd name="adj2" fmla="val 16727364"/>
                  <a:gd name="adj3" fmla="val 47711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64"/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9112007-C9F3-4544-8F5D-FB7E8FD43C50}"/>
                  </a:ext>
                </a:extLst>
              </p:cNvPr>
              <p:cNvSpPr txBox="1"/>
              <p:nvPr/>
            </p:nvSpPr>
            <p:spPr>
              <a:xfrm>
                <a:off x="6310982" y="2918505"/>
                <a:ext cx="742950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Food 25%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AC4A7E6-90F9-493D-9E81-00BD1D5BCCFF}"/>
                  </a:ext>
                </a:extLst>
              </p:cNvPr>
              <p:cNvSpPr txBox="1"/>
              <p:nvPr/>
            </p:nvSpPr>
            <p:spPr>
              <a:xfrm>
                <a:off x="6062751" y="3709453"/>
                <a:ext cx="142830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Home + accommodation</a:t>
                </a:r>
              </a:p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25%  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9AA3739-E61F-4B65-A1CD-430084C058D1}"/>
                  </a:ext>
                </a:extLst>
              </p:cNvPr>
              <p:cNvSpPr txBox="1"/>
              <p:nvPr/>
            </p:nvSpPr>
            <p:spPr>
              <a:xfrm>
                <a:off x="4982607" y="3768491"/>
                <a:ext cx="1249290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Travel</a:t>
                </a:r>
              </a:p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27%  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93C194F8-ADA5-4F70-BCF5-FBA374D9ADA4}"/>
                  </a:ext>
                </a:extLst>
              </p:cNvPr>
              <p:cNvSpPr txBox="1"/>
              <p:nvPr/>
            </p:nvSpPr>
            <p:spPr>
              <a:xfrm>
                <a:off x="4996481" y="2918506"/>
                <a:ext cx="124929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Everything else</a:t>
                </a:r>
              </a:p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23%   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6F7DF8-32FB-4293-8FBD-7F4676CFCE7D}"/>
              </a:ext>
            </a:extLst>
          </p:cNvPr>
          <p:cNvSpPr txBox="1"/>
          <p:nvPr/>
        </p:nvSpPr>
        <p:spPr>
          <a:xfrm>
            <a:off x="1595167" y="99236"/>
            <a:ext cx="6148667" cy="931209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2700" b="1" dirty="0">
                <a:solidFill>
                  <a:prstClr val="black"/>
                </a:solidFill>
                <a:latin typeface="Calibri"/>
              </a:rPr>
              <a:t>Average UK person’s Greenhouse Gas Footprint: 12.7 tonnes CO</a:t>
            </a:r>
            <a:r>
              <a:rPr lang="en-GB" sz="27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GB" sz="2700" b="1" dirty="0">
                <a:solidFill>
                  <a:prstClr val="black"/>
                </a:solidFill>
                <a:latin typeface="Calibri"/>
              </a:rPr>
              <a:t>e per year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988E5CC-9142-4AC0-994A-BC7714178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12" y="4401816"/>
            <a:ext cx="2160772" cy="7416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EB4707B-5F16-414B-AA87-AEC9B5D21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544" y="4678138"/>
            <a:ext cx="2256559" cy="3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1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70B3257-2A4C-4552-A151-8C6ECE8445A8}"/>
              </a:ext>
            </a:extLst>
          </p:cNvPr>
          <p:cNvGrpSpPr/>
          <p:nvPr/>
        </p:nvGrpSpPr>
        <p:grpSpPr>
          <a:xfrm>
            <a:off x="419100" y="781051"/>
            <a:ext cx="7324726" cy="4189214"/>
            <a:chOff x="558800" y="622300"/>
            <a:chExt cx="9766301" cy="5585619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xmlns="" id="{DE250BC1-9370-4697-876B-A08B29CB420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7870299"/>
                </p:ext>
              </p:extLst>
            </p:nvPr>
          </p:nvGraphicFramePr>
          <p:xfrm>
            <a:off x="558800" y="622300"/>
            <a:ext cx="9766301" cy="5585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64F1D4D-718B-447A-9493-23445ACDBA73}"/>
                </a:ext>
              </a:extLst>
            </p:cNvPr>
            <p:cNvGrpSpPr/>
            <p:nvPr/>
          </p:nvGrpSpPr>
          <p:grpSpPr>
            <a:xfrm>
              <a:off x="4145948" y="2294276"/>
              <a:ext cx="2611635" cy="2601524"/>
              <a:chOff x="4879422" y="2332374"/>
              <a:chExt cx="2611634" cy="2601524"/>
            </a:xfrm>
          </p:grpSpPr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xmlns="" id="{811044B3-E888-49D3-BD19-53B5A58D5A6F}"/>
                  </a:ext>
                </a:extLst>
              </p:cNvPr>
              <p:cNvSpPr/>
              <p:nvPr/>
            </p:nvSpPr>
            <p:spPr>
              <a:xfrm>
                <a:off x="4879424" y="2332374"/>
                <a:ext cx="2592000" cy="2592000"/>
              </a:xfrm>
              <a:prstGeom prst="blockArc">
                <a:avLst>
                  <a:gd name="adj1" fmla="val 11134778"/>
                  <a:gd name="adj2" fmla="val 16197678"/>
                  <a:gd name="adj3" fmla="val 47715"/>
                </a:avLst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64"/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912B084D-0012-48BB-802B-4A9FE5F101A9}"/>
                  </a:ext>
                </a:extLst>
              </p:cNvPr>
              <p:cNvSpPr/>
              <p:nvPr/>
            </p:nvSpPr>
            <p:spPr>
              <a:xfrm rot="5097162">
                <a:off x="4879424" y="2337640"/>
                <a:ext cx="2592000" cy="2592000"/>
              </a:xfrm>
              <a:prstGeom prst="blockArc">
                <a:avLst>
                  <a:gd name="adj1" fmla="val 11101124"/>
                  <a:gd name="adj2" fmla="val 16529614"/>
                  <a:gd name="adj3" fmla="val 47537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64"/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xmlns="" id="{7D5EA619-BCC9-4825-894F-887B48E840C6}"/>
                  </a:ext>
                </a:extLst>
              </p:cNvPr>
              <p:cNvSpPr/>
              <p:nvPr/>
            </p:nvSpPr>
            <p:spPr>
              <a:xfrm rot="10462912">
                <a:off x="4879423" y="2337640"/>
                <a:ext cx="2592000" cy="2592000"/>
              </a:xfrm>
              <a:prstGeom prst="blockArc">
                <a:avLst>
                  <a:gd name="adj1" fmla="val 11134778"/>
                  <a:gd name="adj2" fmla="val 16529614"/>
                  <a:gd name="adj3" fmla="val 47537"/>
                </a:avLst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64"/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xmlns="" id="{B72095E3-12E0-461D-805C-12B2C00FBC0D}"/>
                  </a:ext>
                </a:extLst>
              </p:cNvPr>
              <p:cNvSpPr/>
              <p:nvPr/>
            </p:nvSpPr>
            <p:spPr>
              <a:xfrm rot="16009664">
                <a:off x="4879422" y="2341898"/>
                <a:ext cx="2592000" cy="2592000"/>
              </a:xfrm>
              <a:prstGeom prst="blockArc">
                <a:avLst>
                  <a:gd name="adj1" fmla="val 11007769"/>
                  <a:gd name="adj2" fmla="val 16727364"/>
                  <a:gd name="adj3" fmla="val 47711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64"/>
                <a:endParaRPr lang="en-GB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9112007-C9F3-4544-8F5D-FB7E8FD43C50}"/>
                  </a:ext>
                </a:extLst>
              </p:cNvPr>
              <p:cNvSpPr txBox="1"/>
              <p:nvPr/>
            </p:nvSpPr>
            <p:spPr>
              <a:xfrm>
                <a:off x="6310982" y="2918505"/>
                <a:ext cx="742950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Food 25%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AC4A7E6-90F9-493D-9E81-00BD1D5BCCFF}"/>
                  </a:ext>
                </a:extLst>
              </p:cNvPr>
              <p:cNvSpPr txBox="1"/>
              <p:nvPr/>
            </p:nvSpPr>
            <p:spPr>
              <a:xfrm>
                <a:off x="6062751" y="3709453"/>
                <a:ext cx="142830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Home + accommodation</a:t>
                </a:r>
              </a:p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25%  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9AA3739-E61F-4B65-A1CD-430084C058D1}"/>
                  </a:ext>
                </a:extLst>
              </p:cNvPr>
              <p:cNvSpPr txBox="1"/>
              <p:nvPr/>
            </p:nvSpPr>
            <p:spPr>
              <a:xfrm>
                <a:off x="4982607" y="3768491"/>
                <a:ext cx="1249290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Travel</a:t>
                </a:r>
              </a:p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27%  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93C194F8-ADA5-4F70-BCF5-FBA374D9ADA4}"/>
                  </a:ext>
                </a:extLst>
              </p:cNvPr>
              <p:cNvSpPr txBox="1"/>
              <p:nvPr/>
            </p:nvSpPr>
            <p:spPr>
              <a:xfrm>
                <a:off x="4996481" y="2918506"/>
                <a:ext cx="124929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Everything else</a:t>
                </a:r>
              </a:p>
              <a:p>
                <a:pPr algn="ctr" defTabSz="685664"/>
                <a:r>
                  <a:rPr lang="en-GB" sz="1000" b="1" dirty="0">
                    <a:solidFill>
                      <a:prstClr val="black"/>
                    </a:solidFill>
                    <a:latin typeface="Calibri"/>
                  </a:rPr>
                  <a:t>23%   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6F7DF8-32FB-4293-8FBD-7F4676CFCE7D}"/>
              </a:ext>
            </a:extLst>
          </p:cNvPr>
          <p:cNvSpPr txBox="1"/>
          <p:nvPr/>
        </p:nvSpPr>
        <p:spPr>
          <a:xfrm>
            <a:off x="1595167" y="99238"/>
            <a:ext cx="6148667" cy="484748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2700" b="1" dirty="0">
                <a:solidFill>
                  <a:prstClr val="black"/>
                </a:solidFill>
                <a:latin typeface="Calibri"/>
              </a:rPr>
              <a:t>Physical things we buy (other than food)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F260EFF-C08B-44A8-8820-0C6B15D7E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12" y="4401816"/>
            <a:ext cx="2160772" cy="741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6F1B998-D984-4966-8162-7377291C2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544" y="4678138"/>
            <a:ext cx="2256559" cy="3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5D8F5-B8B3-4D42-9F0D-298E4084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134026"/>
            <a:ext cx="7886700" cy="994172"/>
          </a:xfrm>
        </p:spPr>
        <p:txBody>
          <a:bodyPr/>
          <a:lstStyle/>
          <a:p>
            <a:r>
              <a:rPr lang="en-GB" dirty="0"/>
              <a:t>The carbon footprint of things we buy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E82633-020C-4384-BE50-7EAE59657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3273"/>
            <a:ext cx="7886700" cy="29374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B0497-4C6D-49C0-8E92-399E09287106}"/>
              </a:ext>
            </a:extLst>
          </p:cNvPr>
          <p:cNvSpPr txBox="1"/>
          <p:nvPr/>
        </p:nvSpPr>
        <p:spPr>
          <a:xfrm>
            <a:off x="808267" y="1627033"/>
            <a:ext cx="1938434" cy="288539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EAAAD9-056C-4A05-9929-5DBBA566092C}"/>
              </a:ext>
            </a:extLst>
          </p:cNvPr>
          <p:cNvSpPr txBox="1"/>
          <p:nvPr/>
        </p:nvSpPr>
        <p:spPr>
          <a:xfrm>
            <a:off x="808272" y="1350614"/>
            <a:ext cx="1368101" cy="288539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19FC810-B356-4AD1-A50E-342BCC27875B}"/>
              </a:ext>
            </a:extLst>
          </p:cNvPr>
          <p:cNvGrpSpPr/>
          <p:nvPr/>
        </p:nvGrpSpPr>
        <p:grpSpPr>
          <a:xfrm>
            <a:off x="808273" y="1361664"/>
            <a:ext cx="6771869" cy="796897"/>
            <a:chOff x="1077686" y="1815541"/>
            <a:chExt cx="9029159" cy="10625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845C313-F676-4C8A-85FA-C86ABF78931F}"/>
                </a:ext>
              </a:extLst>
            </p:cNvPr>
            <p:cNvSpPr txBox="1"/>
            <p:nvPr/>
          </p:nvSpPr>
          <p:spPr>
            <a:xfrm>
              <a:off x="1077686" y="1815541"/>
              <a:ext cx="2963343" cy="102592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3000" dirty="0">
                  <a:solidFill>
                    <a:prstClr val="black"/>
                  </a:solidFill>
                  <a:latin typeface="Calibri"/>
                </a:rPr>
                <a:t>Manufacture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  <a:p>
              <a:pPr defTabSz="685664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96ACAB-F1D2-4D23-85E6-5DCA3782C3A1}"/>
                </a:ext>
              </a:extLst>
            </p:cNvPr>
            <p:cNvSpPr txBox="1"/>
            <p:nvPr/>
          </p:nvSpPr>
          <p:spPr>
            <a:xfrm>
              <a:off x="4989838" y="1852149"/>
              <a:ext cx="2709997" cy="102592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664"/>
              <a:r>
                <a:rPr lang="en-GB" sz="3000" dirty="0">
                  <a:solidFill>
                    <a:prstClr val="black"/>
                  </a:solidFill>
                  <a:latin typeface="Calibri"/>
                </a:rPr>
                <a:t>Use</a:t>
              </a:r>
            </a:p>
            <a:p>
              <a:pPr algn="ctr" defTabSz="685664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4242EEA-9469-4787-9DE3-4216AB73C603}"/>
                </a:ext>
              </a:extLst>
            </p:cNvPr>
            <p:cNvSpPr txBox="1"/>
            <p:nvPr/>
          </p:nvSpPr>
          <p:spPr>
            <a:xfrm>
              <a:off x="8670554" y="2000570"/>
              <a:ext cx="1436291" cy="86177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dirty="0">
                  <a:solidFill>
                    <a:prstClr val="black"/>
                  </a:solidFill>
                  <a:latin typeface="Calibri"/>
                </a:rPr>
                <a:t>End of life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1BF44E1-58B2-49A4-B933-E33B84BE2633}"/>
                </a:ext>
              </a:extLst>
            </p:cNvPr>
            <p:cNvSpPr txBox="1"/>
            <p:nvPr/>
          </p:nvSpPr>
          <p:spPr>
            <a:xfrm>
              <a:off x="4423693" y="1852148"/>
              <a:ext cx="75816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3600" dirty="0">
                  <a:solidFill>
                    <a:prstClr val="black"/>
                  </a:solidFill>
                  <a:latin typeface="Calibri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647B237-D9D0-47F6-B2CB-13602ABAA4D3}"/>
                </a:ext>
              </a:extLst>
            </p:cNvPr>
            <p:cNvSpPr txBox="1"/>
            <p:nvPr/>
          </p:nvSpPr>
          <p:spPr>
            <a:xfrm>
              <a:off x="7699836" y="1824048"/>
              <a:ext cx="75816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3600" dirty="0">
                  <a:solidFill>
                    <a:prstClr val="black"/>
                  </a:solidFill>
                  <a:latin typeface="Calibri"/>
                </a:rPr>
                <a:t>+</a:t>
              </a:r>
            </a:p>
          </p:txBody>
        </p:sp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2E6CFD4-D827-4523-915D-DB359B349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12" y="4401816"/>
            <a:ext cx="2160772" cy="741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FA7E144-BB24-4372-B7A6-D7D701A4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544" y="4678138"/>
            <a:ext cx="2256559" cy="3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5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5EA569-AF19-4B36-BF95-0D4C8FC9E2DE}"/>
              </a:ext>
            </a:extLst>
          </p:cNvPr>
          <p:cNvSpPr txBox="1"/>
          <p:nvPr/>
        </p:nvSpPr>
        <p:spPr>
          <a:xfrm>
            <a:off x="2227873" y="368170"/>
            <a:ext cx="935893" cy="24237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1100" dirty="0">
                <a:solidFill>
                  <a:prstClr val="black"/>
                </a:solidFill>
                <a:latin typeface="Calibri"/>
              </a:rPr>
              <a:t>Manufacture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9609A3-EE85-4D95-B1BD-371079096FF8}"/>
              </a:ext>
            </a:extLst>
          </p:cNvPr>
          <p:cNvSpPr txBox="1"/>
          <p:nvPr/>
        </p:nvSpPr>
        <p:spPr>
          <a:xfrm>
            <a:off x="3808058" y="244251"/>
            <a:ext cx="2891971" cy="623248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 lIns="68568" tIns="34289" rIns="68568" bIns="34289" rtlCol="0">
            <a:spAutoFit/>
          </a:bodyPr>
          <a:lstStyle/>
          <a:p>
            <a:pPr algn="ctr" defTabSz="685664"/>
            <a:r>
              <a:rPr lang="en-GB" sz="3600" dirty="0">
                <a:solidFill>
                  <a:prstClr val="black"/>
                </a:solidFill>
                <a:latin typeface="Calibri"/>
              </a:rPr>
              <a:t>Use</a:t>
            </a:r>
            <a:endParaRPr lang="en-GB" sz="2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DBA833-4615-445D-A862-9E2C118E15CA}"/>
              </a:ext>
            </a:extLst>
          </p:cNvPr>
          <p:cNvSpPr txBox="1"/>
          <p:nvPr/>
        </p:nvSpPr>
        <p:spPr>
          <a:xfrm>
            <a:off x="7670568" y="428914"/>
            <a:ext cx="768889" cy="2539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1200" dirty="0">
                <a:solidFill>
                  <a:prstClr val="black"/>
                </a:solidFill>
                <a:latin typeface="Calibri"/>
              </a:rPr>
              <a:t>End of life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8BB019-4810-4163-A08A-7CD0709D8D96}"/>
              </a:ext>
            </a:extLst>
          </p:cNvPr>
          <p:cNvSpPr txBox="1"/>
          <p:nvPr/>
        </p:nvSpPr>
        <p:spPr>
          <a:xfrm>
            <a:off x="3394501" y="170262"/>
            <a:ext cx="495473" cy="623248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3600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06ADDE-ABDA-47FD-A896-03E1AA2E7910}"/>
              </a:ext>
            </a:extLst>
          </p:cNvPr>
          <p:cNvSpPr txBox="1"/>
          <p:nvPr/>
        </p:nvSpPr>
        <p:spPr>
          <a:xfrm>
            <a:off x="6870984" y="180380"/>
            <a:ext cx="405870" cy="623248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3600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AEE116-9416-4C2F-B541-3586DBDF7670}"/>
              </a:ext>
            </a:extLst>
          </p:cNvPr>
          <p:cNvSpPr txBox="1"/>
          <p:nvPr/>
        </p:nvSpPr>
        <p:spPr>
          <a:xfrm>
            <a:off x="151113" y="205877"/>
            <a:ext cx="1693162" cy="4316567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2400" dirty="0">
                <a:solidFill>
                  <a:prstClr val="black"/>
                </a:solidFill>
                <a:latin typeface="Calibri"/>
              </a:rPr>
              <a:t>Gas Boiler</a:t>
            </a: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r>
              <a:rPr lang="en-GB" sz="2400" dirty="0">
                <a:solidFill>
                  <a:prstClr val="black"/>
                </a:solidFill>
                <a:latin typeface="Calibri"/>
              </a:rPr>
              <a:t>Petrol car</a:t>
            </a: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r>
              <a:rPr lang="en-GB" sz="2400" dirty="0">
                <a:solidFill>
                  <a:prstClr val="black"/>
                </a:solidFill>
                <a:latin typeface="Calibri"/>
              </a:rPr>
              <a:t>Electric car</a:t>
            </a: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AC2C6BE-BD18-47EC-B97D-EEDA9C18C754}"/>
              </a:ext>
            </a:extLst>
          </p:cNvPr>
          <p:cNvGrpSpPr/>
          <p:nvPr/>
        </p:nvGrpSpPr>
        <p:grpSpPr>
          <a:xfrm>
            <a:off x="2004910" y="2152250"/>
            <a:ext cx="5611469" cy="690121"/>
            <a:chOff x="845652" y="1068496"/>
            <a:chExt cx="10482278" cy="27615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B5606C8-2D65-4EBC-AA4D-C45F79456FDF}"/>
                </a:ext>
              </a:extLst>
            </p:cNvPr>
            <p:cNvSpPr txBox="1"/>
            <p:nvPr/>
          </p:nvSpPr>
          <p:spPr>
            <a:xfrm>
              <a:off x="845652" y="1783297"/>
              <a:ext cx="2611250" cy="1477917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dirty="0">
                  <a:solidFill>
                    <a:prstClr val="black"/>
                  </a:solidFill>
                  <a:latin typeface="Calibri"/>
                </a:rPr>
                <a:t>Manufacture</a:t>
              </a:r>
              <a:endParaRPr lang="en-GB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06FF94F-415A-4DA5-970D-32DB2BE997E7}"/>
                </a:ext>
              </a:extLst>
            </p:cNvPr>
            <p:cNvSpPr txBox="1"/>
            <p:nvPr/>
          </p:nvSpPr>
          <p:spPr>
            <a:xfrm>
              <a:off x="4041028" y="1428467"/>
              <a:ext cx="4698603" cy="2401612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664"/>
              <a:r>
                <a:rPr lang="en-GB" sz="3300" dirty="0">
                  <a:solidFill>
                    <a:prstClr val="black"/>
                  </a:solidFill>
                  <a:latin typeface="Calibri"/>
                </a:rPr>
                <a:t>Use</a:t>
              </a:r>
              <a:endParaRPr lang="en-GB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C090600-512C-474A-82AF-8BC56D92658F}"/>
                </a:ext>
              </a:extLst>
            </p:cNvPr>
            <p:cNvSpPr txBox="1"/>
            <p:nvPr/>
          </p:nvSpPr>
          <p:spPr>
            <a:xfrm>
              <a:off x="9891638" y="1888858"/>
              <a:ext cx="1436292" cy="184739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End of life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501B84E-EF06-4546-B478-124D99EA86D5}"/>
                </a:ext>
              </a:extLst>
            </p:cNvPr>
            <p:cNvSpPr txBox="1"/>
            <p:nvPr/>
          </p:nvSpPr>
          <p:spPr>
            <a:xfrm>
              <a:off x="3470887" y="1132393"/>
              <a:ext cx="758169" cy="2586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3600" dirty="0">
                  <a:solidFill>
                    <a:prstClr val="black"/>
                  </a:solidFill>
                  <a:latin typeface="Calibri"/>
                </a:rPr>
                <a:t>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40FCDF4-44B2-49E0-9143-19F59591F0CE}"/>
                </a:ext>
              </a:extLst>
            </p:cNvPr>
            <p:cNvSpPr txBox="1"/>
            <p:nvPr/>
          </p:nvSpPr>
          <p:spPr>
            <a:xfrm>
              <a:off x="9127443" y="1068496"/>
              <a:ext cx="758169" cy="2586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3600" dirty="0">
                  <a:solidFill>
                    <a:prstClr val="black"/>
                  </a:solidFill>
                  <a:latin typeface="Calibri"/>
                </a:rPr>
                <a:t>+</a:t>
              </a:r>
            </a:p>
          </p:txBody>
        </p:sp>
      </p:grpSp>
      <p:pic>
        <p:nvPicPr>
          <p:cNvPr id="1026" name="Picture 2" descr="Image result for gas boiler">
            <a:extLst>
              <a:ext uri="{FF2B5EF4-FFF2-40B4-BE49-F238E27FC236}">
                <a16:creationId xmlns:a16="http://schemas.microsoft.com/office/drawing/2014/main" xmlns="" id="{D1EDF07E-FF83-4D44-8EE6-03803B08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5" y="652408"/>
            <a:ext cx="965615" cy="9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outdoor, grass, road, fire&#10;&#10;Description automatically generated">
            <a:extLst>
              <a:ext uri="{FF2B5EF4-FFF2-40B4-BE49-F238E27FC236}">
                <a16:creationId xmlns:a16="http://schemas.microsoft.com/office/drawing/2014/main" xmlns="" id="{24FF6A36-222C-4FE3-A685-2D2F1D168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8" y="2162559"/>
            <a:ext cx="1330730" cy="818399"/>
          </a:xfrm>
          <a:prstGeom prst="rect">
            <a:avLst/>
          </a:prstGeom>
        </p:spPr>
      </p:pic>
      <p:pic>
        <p:nvPicPr>
          <p:cNvPr id="40" name="Picture 39" descr="A car parked in a parking lot&#10;&#10;Description automatically generated">
            <a:extLst>
              <a:ext uri="{FF2B5EF4-FFF2-40B4-BE49-F238E27FC236}">
                <a16:creationId xmlns:a16="http://schemas.microsoft.com/office/drawing/2014/main" xmlns="" id="{F76238B9-5A55-4421-8837-00D9B33D2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0" y="3822606"/>
            <a:ext cx="1374588" cy="77320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5C0E9D3-98A3-440D-BAAF-2F1A090212F0}"/>
              </a:ext>
            </a:extLst>
          </p:cNvPr>
          <p:cNvGrpSpPr/>
          <p:nvPr/>
        </p:nvGrpSpPr>
        <p:grpSpPr>
          <a:xfrm>
            <a:off x="2064151" y="3654054"/>
            <a:ext cx="5694428" cy="715396"/>
            <a:chOff x="1053119" y="948920"/>
            <a:chExt cx="10556604" cy="286271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C433D4D-2BF3-4259-B01E-84AA02FC198D}"/>
                </a:ext>
              </a:extLst>
            </p:cNvPr>
            <p:cNvSpPr txBox="1"/>
            <p:nvPr/>
          </p:nvSpPr>
          <p:spPr>
            <a:xfrm>
              <a:off x="1053119" y="1815539"/>
              <a:ext cx="2611251" cy="1477913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dirty="0">
                  <a:solidFill>
                    <a:prstClr val="black"/>
                  </a:solidFill>
                  <a:latin typeface="Calibri"/>
                </a:rPr>
                <a:t>Manufacture</a:t>
              </a:r>
              <a:endParaRPr lang="en-GB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B84AF27-0D52-4DBB-A4AB-990A1F68CC3A}"/>
                </a:ext>
              </a:extLst>
            </p:cNvPr>
            <p:cNvSpPr txBox="1"/>
            <p:nvPr/>
          </p:nvSpPr>
          <p:spPr>
            <a:xfrm>
              <a:off x="5443457" y="1295541"/>
              <a:ext cx="2044859" cy="2401607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664"/>
              <a:r>
                <a:rPr lang="en-GB" sz="3300" dirty="0">
                  <a:solidFill>
                    <a:prstClr val="black"/>
                  </a:solidFill>
                  <a:latin typeface="Calibri"/>
                </a:rPr>
                <a:t>Use</a:t>
              </a:r>
              <a:endParaRPr lang="en-GB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51FBE18-2186-44F1-A6DE-868656517224}"/>
                </a:ext>
              </a:extLst>
            </p:cNvPr>
            <p:cNvSpPr txBox="1"/>
            <p:nvPr/>
          </p:nvSpPr>
          <p:spPr>
            <a:xfrm>
              <a:off x="9890904" y="1731934"/>
              <a:ext cx="1718819" cy="123159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End of life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BFDFCE5-A76A-499F-BF53-297C30966277}"/>
                </a:ext>
              </a:extLst>
            </p:cNvPr>
            <p:cNvSpPr txBox="1"/>
            <p:nvPr/>
          </p:nvSpPr>
          <p:spPr>
            <a:xfrm>
              <a:off x="3836373" y="1225289"/>
              <a:ext cx="758168" cy="258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3600" dirty="0">
                  <a:solidFill>
                    <a:prstClr val="black"/>
                  </a:solidFill>
                  <a:latin typeface="Calibri"/>
                </a:rPr>
                <a:t>+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941ABE57-9F93-4261-A160-C225BE2264E7}"/>
                </a:ext>
              </a:extLst>
            </p:cNvPr>
            <p:cNvSpPr txBox="1"/>
            <p:nvPr/>
          </p:nvSpPr>
          <p:spPr>
            <a:xfrm>
              <a:off x="8488219" y="948920"/>
              <a:ext cx="758168" cy="258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3600" dirty="0">
                  <a:solidFill>
                    <a:prstClr val="black"/>
                  </a:solidFill>
                  <a:latin typeface="Calibri"/>
                </a:rPr>
                <a:t>+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88FF65-4B0B-43E8-AE7D-36155CAB5B7B}"/>
              </a:ext>
            </a:extLst>
          </p:cNvPr>
          <p:cNvSpPr txBox="1"/>
          <p:nvPr/>
        </p:nvSpPr>
        <p:spPr>
          <a:xfrm>
            <a:off x="3966282" y="965514"/>
            <a:ext cx="5809421" cy="438581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2400" i="1" dirty="0">
                <a:solidFill>
                  <a:prstClr val="black"/>
                </a:solidFill>
                <a:latin typeface="Calibri"/>
              </a:rPr>
              <a:t>Efficiency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is critical.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91F0E9-7DCC-4FE4-8525-56951D887594}"/>
              </a:ext>
            </a:extLst>
          </p:cNvPr>
          <p:cNvSpPr txBox="1"/>
          <p:nvPr/>
        </p:nvSpPr>
        <p:spPr>
          <a:xfrm>
            <a:off x="1182916" y="4666698"/>
            <a:ext cx="7493000" cy="346249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dirty="0">
                <a:solidFill>
                  <a:prstClr val="black"/>
                </a:solidFill>
                <a:latin typeface="Calibri"/>
              </a:rPr>
              <a:t>Efficiency is and electrification is critical but manufacture also has a big impact </a:t>
            </a:r>
          </a:p>
        </p:txBody>
      </p:sp>
    </p:spTree>
    <p:extLst>
      <p:ext uri="{BB962C8B-B14F-4D97-AF65-F5344CB8AC3E}">
        <p14:creationId xmlns:p14="http://schemas.microsoft.com/office/powerpoint/2010/main" val="361200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AEE116-9416-4C2F-B541-3586DBDF7670}"/>
              </a:ext>
            </a:extLst>
          </p:cNvPr>
          <p:cNvSpPr txBox="1"/>
          <p:nvPr/>
        </p:nvSpPr>
        <p:spPr>
          <a:xfrm>
            <a:off x="225588" y="162817"/>
            <a:ext cx="2005921" cy="3947234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2400" dirty="0">
                <a:solidFill>
                  <a:prstClr val="black"/>
                </a:solidFill>
                <a:latin typeface="Calibri"/>
              </a:rPr>
              <a:t>Smartphones</a:t>
            </a: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r>
              <a:rPr lang="en-GB" sz="2400" dirty="0">
                <a:solidFill>
                  <a:prstClr val="black"/>
                </a:solidFill>
                <a:latin typeface="Calibri"/>
              </a:rPr>
              <a:t>Furniture</a:t>
            </a: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685664"/>
            <a:r>
              <a:rPr lang="en-GB" sz="2400" dirty="0">
                <a:solidFill>
                  <a:prstClr val="black"/>
                </a:solidFill>
                <a:latin typeface="Calibri"/>
              </a:rPr>
              <a:t>Houses</a:t>
            </a:r>
          </a:p>
          <a:p>
            <a:pPr defTabSz="685664"/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DF02040-0C71-4527-BAD4-5CB10966C325}"/>
              </a:ext>
            </a:extLst>
          </p:cNvPr>
          <p:cNvGrpSpPr/>
          <p:nvPr/>
        </p:nvGrpSpPr>
        <p:grpSpPr>
          <a:xfrm>
            <a:off x="2630543" y="162823"/>
            <a:ext cx="5249163" cy="777775"/>
            <a:chOff x="1077686" y="1227977"/>
            <a:chExt cx="9565600" cy="3112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BA3D0E-6DD3-403D-8653-D25D7863C59C}"/>
                </a:ext>
              </a:extLst>
            </p:cNvPr>
            <p:cNvSpPr txBox="1"/>
            <p:nvPr/>
          </p:nvSpPr>
          <p:spPr>
            <a:xfrm>
              <a:off x="1077686" y="1815542"/>
              <a:ext cx="2963343" cy="2524767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2100" dirty="0">
                  <a:solidFill>
                    <a:prstClr val="black"/>
                  </a:solidFill>
                  <a:latin typeface="Calibri"/>
                </a:rPr>
                <a:t>Manufacture</a:t>
              </a:r>
              <a:endParaRPr lang="en-GB" sz="1200" dirty="0">
                <a:solidFill>
                  <a:prstClr val="black"/>
                </a:solidFill>
                <a:latin typeface="Calibri"/>
              </a:endParaRPr>
            </a:p>
            <a:p>
              <a:pPr defTabSz="685664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0EA359C-DB29-41CE-ADEB-0E1DC3CEEC62}"/>
                </a:ext>
              </a:extLst>
            </p:cNvPr>
            <p:cNvSpPr txBox="1"/>
            <p:nvPr/>
          </p:nvSpPr>
          <p:spPr>
            <a:xfrm>
              <a:off x="5739531" y="1880571"/>
              <a:ext cx="1126503" cy="166265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664"/>
              <a:r>
                <a:rPr lang="en-GB" sz="2100" dirty="0">
                  <a:solidFill>
                    <a:prstClr val="black"/>
                  </a:solidFill>
                  <a:latin typeface="Calibri"/>
                </a:rPr>
                <a:t>Use</a:t>
              </a:r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30F4F79-595A-4963-A493-6F71FB3991B7}"/>
                </a:ext>
              </a:extLst>
            </p:cNvPr>
            <p:cNvSpPr txBox="1"/>
            <p:nvPr/>
          </p:nvSpPr>
          <p:spPr>
            <a:xfrm>
              <a:off x="9206994" y="1695834"/>
              <a:ext cx="1436292" cy="209370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End of life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E9FF78D-7B25-438C-A6FC-DABB2F32728E}"/>
                </a:ext>
              </a:extLst>
            </p:cNvPr>
            <p:cNvSpPr txBox="1"/>
            <p:nvPr/>
          </p:nvSpPr>
          <p:spPr>
            <a:xfrm>
              <a:off x="4567447" y="1357984"/>
              <a:ext cx="758168" cy="258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3600" dirty="0">
                  <a:solidFill>
                    <a:prstClr val="black"/>
                  </a:solidFill>
                  <a:latin typeface="Calibri"/>
                </a:rPr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ECA8BFF-50B9-4577-9FA7-394CE95E88D4}"/>
                </a:ext>
              </a:extLst>
            </p:cNvPr>
            <p:cNvSpPr txBox="1"/>
            <p:nvPr/>
          </p:nvSpPr>
          <p:spPr>
            <a:xfrm>
              <a:off x="7826876" y="1227977"/>
              <a:ext cx="758168" cy="258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3600" dirty="0">
                  <a:solidFill>
                    <a:prstClr val="black"/>
                  </a:solidFill>
                  <a:latin typeface="Calibri"/>
                </a:rPr>
                <a:t>+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98DF65C-CDAE-4FF1-92DF-2BA7972B7CAE}"/>
              </a:ext>
            </a:extLst>
          </p:cNvPr>
          <p:cNvGrpSpPr/>
          <p:nvPr/>
        </p:nvGrpSpPr>
        <p:grpSpPr>
          <a:xfrm>
            <a:off x="2702407" y="1777789"/>
            <a:ext cx="5476873" cy="765386"/>
            <a:chOff x="1077686" y="1375741"/>
            <a:chExt cx="9241001" cy="30627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43F5CD1-1001-4972-82E3-42FC8C8AFB10}"/>
                </a:ext>
              </a:extLst>
            </p:cNvPr>
            <p:cNvSpPr txBox="1"/>
            <p:nvPr/>
          </p:nvSpPr>
          <p:spPr>
            <a:xfrm>
              <a:off x="1077686" y="1815543"/>
              <a:ext cx="2963342" cy="2524766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2100" dirty="0">
                  <a:solidFill>
                    <a:prstClr val="black"/>
                  </a:solidFill>
                  <a:latin typeface="Calibri"/>
                </a:rPr>
                <a:t>Manufacture</a:t>
              </a:r>
              <a:endParaRPr lang="en-GB" sz="1200" dirty="0">
                <a:solidFill>
                  <a:prstClr val="black"/>
                </a:solidFill>
                <a:latin typeface="Calibri"/>
              </a:endParaRPr>
            </a:p>
            <a:p>
              <a:pPr defTabSz="685664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FDAA7EB-DFE1-40E3-B016-19EAE435885B}"/>
                </a:ext>
              </a:extLst>
            </p:cNvPr>
            <p:cNvSpPr txBox="1"/>
            <p:nvPr/>
          </p:nvSpPr>
          <p:spPr>
            <a:xfrm>
              <a:off x="8882394" y="1580122"/>
              <a:ext cx="1436293" cy="2586346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dirty="0">
                  <a:solidFill>
                    <a:prstClr val="black"/>
                  </a:solidFill>
                  <a:latin typeface="Calibri"/>
                </a:rPr>
                <a:t>End of life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6A460E4-DF69-4A2C-B7C8-5C9164940C93}"/>
                </a:ext>
              </a:extLst>
            </p:cNvPr>
            <p:cNvSpPr txBox="1"/>
            <p:nvPr/>
          </p:nvSpPr>
          <p:spPr>
            <a:xfrm>
              <a:off x="4423693" y="1852149"/>
              <a:ext cx="758169" cy="2586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64"/>
              <a:endParaRPr lang="en-GB" sz="3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5EDD28D-CA77-487F-93DE-174C31A8AA32}"/>
                </a:ext>
              </a:extLst>
            </p:cNvPr>
            <p:cNvSpPr txBox="1"/>
            <p:nvPr/>
          </p:nvSpPr>
          <p:spPr>
            <a:xfrm>
              <a:off x="6180630" y="1375741"/>
              <a:ext cx="758169" cy="2586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64"/>
              <a:r>
                <a:rPr lang="en-GB" sz="3600" dirty="0">
                  <a:solidFill>
                    <a:prstClr val="black"/>
                  </a:solidFill>
                  <a:latin typeface="Calibri"/>
                </a:rPr>
                <a:t>+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E015E90-55C7-440D-96A6-05CDD9ABF3F7}"/>
              </a:ext>
            </a:extLst>
          </p:cNvPr>
          <p:cNvSpPr txBox="1"/>
          <p:nvPr/>
        </p:nvSpPr>
        <p:spPr>
          <a:xfrm>
            <a:off x="2693618" y="3587697"/>
            <a:ext cx="1756287" cy="60785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2100" dirty="0">
                <a:solidFill>
                  <a:prstClr val="black"/>
                </a:solidFill>
                <a:latin typeface="Calibri"/>
              </a:rPr>
              <a:t>Construction ?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C8E2D08-1C5B-4AE1-917E-FECAFE151754}"/>
              </a:ext>
            </a:extLst>
          </p:cNvPr>
          <p:cNvSpPr txBox="1"/>
          <p:nvPr/>
        </p:nvSpPr>
        <p:spPr>
          <a:xfrm>
            <a:off x="4889598" y="3568329"/>
            <a:ext cx="3678022" cy="93487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2100" dirty="0">
                <a:solidFill>
                  <a:prstClr val="black"/>
                </a:solidFill>
                <a:latin typeface="Calibri"/>
              </a:rPr>
              <a:t>Living in the house depends on how it was built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  <a:p>
            <a:pPr defTabSz="685664"/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B752815-49A2-4BD0-A5DE-5BC26840B3AC}"/>
              </a:ext>
            </a:extLst>
          </p:cNvPr>
          <p:cNvSpPr txBox="1"/>
          <p:nvPr/>
        </p:nvSpPr>
        <p:spPr>
          <a:xfrm>
            <a:off x="4510207" y="3499845"/>
            <a:ext cx="799892" cy="623248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3600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pic>
        <p:nvPicPr>
          <p:cNvPr id="51" name="Picture 50" descr="A yellow and orange furniture in a room&#10;&#10;Description automatically generated">
            <a:extLst>
              <a:ext uri="{FF2B5EF4-FFF2-40B4-BE49-F238E27FC236}">
                <a16:creationId xmlns:a16="http://schemas.microsoft.com/office/drawing/2014/main" xmlns="" id="{F2244BCC-BCB3-42CC-95A5-BCF731740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24383" r="3865" b="22564"/>
          <a:stretch/>
        </p:blipFill>
        <p:spPr>
          <a:xfrm>
            <a:off x="63127" y="1984617"/>
            <a:ext cx="1855616" cy="1054643"/>
          </a:xfrm>
          <a:prstGeom prst="rect">
            <a:avLst/>
          </a:prstGeom>
        </p:spPr>
      </p:pic>
      <p:pic>
        <p:nvPicPr>
          <p:cNvPr id="55" name="Picture 54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96043278-E3BA-431A-9C9E-50A4CECE6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" y="586706"/>
            <a:ext cx="1344267" cy="94299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68C8BAC-A6EA-49F6-ADF1-6079F964A11E}"/>
              </a:ext>
            </a:extLst>
          </p:cNvPr>
          <p:cNvSpPr txBox="1"/>
          <p:nvPr/>
        </p:nvSpPr>
        <p:spPr>
          <a:xfrm>
            <a:off x="2630541" y="1058203"/>
            <a:ext cx="5896601" cy="484748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2700" dirty="0">
                <a:solidFill>
                  <a:prstClr val="black"/>
                </a:solidFill>
                <a:latin typeface="Calibri"/>
              </a:rPr>
              <a:t>IT kit needs to last and be repairable.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C884086-129E-473F-A6C9-CD9E0214D0BD}"/>
              </a:ext>
            </a:extLst>
          </p:cNvPr>
          <p:cNvSpPr txBox="1"/>
          <p:nvPr/>
        </p:nvSpPr>
        <p:spPr>
          <a:xfrm>
            <a:off x="2155380" y="2623412"/>
            <a:ext cx="6763049" cy="392415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2100" dirty="0">
                <a:solidFill>
                  <a:prstClr val="black"/>
                </a:solidFill>
                <a:latin typeface="Calibri"/>
              </a:rPr>
              <a:t>Make to last, sustainable materials, repair and pass it on.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4463B23-0430-444C-A60E-626B11498315}"/>
              </a:ext>
            </a:extLst>
          </p:cNvPr>
          <p:cNvSpPr txBox="1"/>
          <p:nvPr/>
        </p:nvSpPr>
        <p:spPr>
          <a:xfrm>
            <a:off x="2549543" y="4474492"/>
            <a:ext cx="5896601" cy="715580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/>
            <a:r>
              <a:rPr lang="en-GB" sz="2100" dirty="0">
                <a:solidFill>
                  <a:prstClr val="black"/>
                </a:solidFill>
                <a:latin typeface="Calibri"/>
              </a:rPr>
              <a:t>Build zero energy homes or better and improve old ones </a:t>
            </a:r>
          </a:p>
        </p:txBody>
      </p:sp>
      <p:pic>
        <p:nvPicPr>
          <p:cNvPr id="60" name="Picture 59" descr="A picture containing outdoor, old, car, bus&#10;&#10;Description automatically generated">
            <a:extLst>
              <a:ext uri="{FF2B5EF4-FFF2-40B4-BE49-F238E27FC236}">
                <a16:creationId xmlns:a16="http://schemas.microsoft.com/office/drawing/2014/main" xmlns="" id="{A9F2DF41-3719-4BBD-9BDA-A18D892C0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2" y="3587696"/>
            <a:ext cx="2276998" cy="13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6CA371C-EE7A-4EDE-81F6-6737AE98A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6" y="8"/>
            <a:ext cx="7886700" cy="1008743"/>
          </a:xfrm>
        </p:spPr>
        <p:txBody>
          <a:bodyPr>
            <a:normAutofit/>
          </a:bodyPr>
          <a:lstStyle/>
          <a:p>
            <a:r>
              <a:rPr lang="en-GB" sz="3000" dirty="0"/>
              <a:t>Some core materials – and ways to cut carbon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A4479A1-4066-42F6-B6DA-1F6F0BF97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51115"/>
            <a:ext cx="7886700" cy="4350657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Steel</a:t>
            </a:r>
          </a:p>
          <a:p>
            <a:pPr lvl="1"/>
            <a:r>
              <a:rPr lang="en-GB" dirty="0"/>
              <a:t>Use less</a:t>
            </a:r>
          </a:p>
          <a:p>
            <a:pPr lvl="1"/>
            <a:r>
              <a:rPr lang="en-GB" dirty="0"/>
              <a:t>More recycling </a:t>
            </a:r>
          </a:p>
          <a:p>
            <a:pPr lvl="1"/>
            <a:r>
              <a:rPr lang="en-GB" dirty="0"/>
              <a:t>Phase out coal from production</a:t>
            </a:r>
          </a:p>
          <a:p>
            <a:r>
              <a:rPr lang="en-GB" b="1" dirty="0"/>
              <a:t>Cement</a:t>
            </a:r>
          </a:p>
          <a:p>
            <a:pPr lvl="1"/>
            <a:r>
              <a:rPr lang="en-GB" dirty="0"/>
              <a:t>Alternative materials – e.g. timber frame houses.</a:t>
            </a:r>
          </a:p>
          <a:p>
            <a:pPr lvl="1"/>
            <a:r>
              <a:rPr lang="en-GB" dirty="0"/>
              <a:t>‘Eco cement’ </a:t>
            </a:r>
          </a:p>
          <a:p>
            <a:r>
              <a:rPr lang="en-GB" b="1" dirty="0"/>
              <a:t>Plastic</a:t>
            </a:r>
          </a:p>
          <a:p>
            <a:pPr lvl="1"/>
            <a:r>
              <a:rPr lang="en-GB" dirty="0"/>
              <a:t>Carbon is not the only problem</a:t>
            </a:r>
          </a:p>
          <a:p>
            <a:pPr lvl="1"/>
            <a:r>
              <a:rPr lang="en-GB" dirty="0"/>
              <a:t>E.g. Glass bottles could be higher carbon but better in other ways</a:t>
            </a:r>
          </a:p>
          <a:p>
            <a:pPr lvl="1"/>
            <a:r>
              <a:rPr lang="en-GB" dirty="0"/>
              <a:t>Recycle </a:t>
            </a:r>
          </a:p>
          <a:p>
            <a:r>
              <a:rPr lang="en-GB" b="1" dirty="0"/>
              <a:t>Wood</a:t>
            </a:r>
          </a:p>
          <a:p>
            <a:pPr lvl="1"/>
            <a:r>
              <a:rPr lang="en-GB" dirty="0"/>
              <a:t>Trees remove carbon from the air</a:t>
            </a:r>
          </a:p>
          <a:p>
            <a:pPr lvl="1"/>
            <a:r>
              <a:rPr lang="en-GB" dirty="0"/>
              <a:t>Must be from sustainable forestry</a:t>
            </a:r>
          </a:p>
          <a:p>
            <a:r>
              <a:rPr lang="en-GB" b="1" dirty="0"/>
              <a:t>Batteries</a:t>
            </a:r>
          </a:p>
          <a:p>
            <a:pPr lvl="1"/>
            <a:r>
              <a:rPr lang="en-GB" dirty="0"/>
              <a:t>Huge issue for electric cars and also for IT</a:t>
            </a:r>
          </a:p>
          <a:p>
            <a:pPr lvl="1"/>
            <a:r>
              <a:rPr lang="en-GB" dirty="0"/>
              <a:t>Not just carbon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7AD6C7-C8C2-432B-84FC-BBC13A27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544" y="4678138"/>
            <a:ext cx="2256559" cy="3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845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2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436</Words>
  <Application>Microsoft Macintosh PowerPoint</Application>
  <PresentationFormat>On-screen Show (16:9)</PresentationFormat>
  <Paragraphs>172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Jacobs Chronos</vt:lpstr>
      <vt:lpstr>JacobsChronos</vt:lpstr>
      <vt:lpstr>Wingdings</vt:lpstr>
      <vt:lpstr>Custom Design</vt:lpstr>
      <vt:lpstr>3_Map</vt:lpstr>
      <vt:lpstr>2_Office Theme</vt:lpstr>
      <vt:lpstr>What we buy</vt:lpstr>
      <vt:lpstr>Thank you!</vt:lpstr>
      <vt:lpstr>PowerPoint Presentation</vt:lpstr>
      <vt:lpstr>PowerPoint Presentation</vt:lpstr>
      <vt:lpstr>PowerPoint Presentation</vt:lpstr>
      <vt:lpstr>The carbon footprint of things we buy</vt:lpstr>
      <vt:lpstr>PowerPoint Presentation</vt:lpstr>
      <vt:lpstr>PowerPoint Presentation</vt:lpstr>
      <vt:lpstr>Some core materials – and ways to cut carbon</vt:lpstr>
      <vt:lpstr>5 Rs  - for products and packaging</vt:lpstr>
      <vt:lpstr>PowerPoint Presentation</vt:lpstr>
    </vt:vector>
  </TitlesOfParts>
  <Company>Involve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Microsoft Office User</cp:lastModifiedBy>
  <cp:revision>138</cp:revision>
  <dcterms:created xsi:type="dcterms:W3CDTF">2020-01-18T09:46:56Z</dcterms:created>
  <dcterms:modified xsi:type="dcterms:W3CDTF">2020-02-11T11:30:06Z</dcterms:modified>
</cp:coreProperties>
</file>