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0" r:id="rId3"/>
  </p:sldMasterIdLst>
  <p:notesMasterIdLst>
    <p:notesMasterId r:id="rId14"/>
  </p:notesMasterIdLst>
  <p:handoutMasterIdLst>
    <p:handoutMasterId r:id="rId15"/>
  </p:handoutMasterIdLst>
  <p:sldIdLst>
    <p:sldId id="266" r:id="rId4"/>
    <p:sldId id="509" r:id="rId5"/>
    <p:sldId id="510" r:id="rId6"/>
    <p:sldId id="511" r:id="rId7"/>
    <p:sldId id="512" r:id="rId8"/>
    <p:sldId id="513" r:id="rId9"/>
    <p:sldId id="514" r:id="rId10"/>
    <p:sldId id="518" r:id="rId11"/>
    <p:sldId id="516" r:id="rId12"/>
    <p:sldId id="434" r:id="rId13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066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22" d="100"/>
          <a:sy n="122" d="100"/>
        </p:scale>
        <p:origin x="670" y="94"/>
      </p:cViewPr>
      <p:guideLst>
        <p:guide orient="horz" pos="2160"/>
        <p:guide pos="1066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dirty="0"/>
              <a:t>Electricity generation by fuel source 2018 </a:t>
            </a:r>
            <a:endParaRPr lang="en-GB" sz="2400" dirty="0" smtClean="0"/>
          </a:p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dirty="0" smtClean="0"/>
              <a:t>(</a:t>
            </a:r>
            <a:r>
              <a:rPr lang="en-GB" sz="2400" dirty="0"/>
              <a:t>Digest of UK Energy Statistics)</a:t>
            </a:r>
          </a:p>
        </c:rich>
      </c:tx>
      <c:layout>
        <c:manualLayout>
          <c:xMode val="edge"/>
          <c:yMode val="edge"/>
          <c:x val="0.12440709067220262"/>
          <c:y val="4.034499737916355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C9-4D00-B3D5-FDD54FC1D3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C9-4D00-B3D5-FDD54FC1D3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C9-4D00-B3D5-FDD54FC1D3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C9-4D00-B3D5-FDD54FC1D3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CC9-4D00-B3D5-FDD54FC1D3D2}"/>
              </c:ext>
            </c:extLst>
          </c:dPt>
          <c:cat>
            <c:strRef>
              <c:f>'Electricity by fuel source'!$D$8:$D$12</c:f>
              <c:strCache>
                <c:ptCount val="5"/>
                <c:pt idx="0">
                  <c:v>Bioenergy</c:v>
                </c:pt>
                <c:pt idx="1">
                  <c:v>Solar PV</c:v>
                </c:pt>
                <c:pt idx="2">
                  <c:v>Offshore wind</c:v>
                </c:pt>
                <c:pt idx="3">
                  <c:v>Onshore wind</c:v>
                </c:pt>
                <c:pt idx="4">
                  <c:v>Total hydro</c:v>
                </c:pt>
              </c:strCache>
            </c:strRef>
          </c:cat>
          <c:val>
            <c:numRef>
              <c:f>'Electricity by fuel source'!$E$8:$E$12</c:f>
              <c:numCache>
                <c:formatCode>General</c:formatCode>
                <c:ptCount val="5"/>
                <c:pt idx="0">
                  <c:v>31.6</c:v>
                </c:pt>
                <c:pt idx="1">
                  <c:v>11.7</c:v>
                </c:pt>
                <c:pt idx="2">
                  <c:v>24.3</c:v>
                </c:pt>
                <c:pt idx="3">
                  <c:v>27.5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C9-4D00-B3D5-FDD54FC1D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BDA75-E48F-BD41-9E2D-9651BD8724D0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999C3-FF48-2D40-B28F-576486D85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44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7C1EF-39E8-4EF4-9BCA-731B032BF787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886C2-D487-4174-AB19-84EDDFA7F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64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886C2-D487-4174-AB19-84EDDFA7F7D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2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886C2-D487-4174-AB19-84EDDFA7F7D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7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56000" y="1113588"/>
            <a:ext cx="7020000" cy="129614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6000" y="2571750"/>
            <a:ext cx="7020000" cy="15121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</a:p>
          <a:p>
            <a:r>
              <a:rPr lang="en-US" dirty="0" smtClean="0"/>
              <a:t>Presenter, </a:t>
            </a:r>
            <a:r>
              <a:rPr lang="en-US" dirty="0" err="1" smtClean="0"/>
              <a:t>Organisation</a:t>
            </a:r>
            <a:r>
              <a:rPr lang="en-US" dirty="0" smtClean="0"/>
              <a:t>, …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A78-DA05-434A-BEF5-8FB0D86E201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115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A78-DA05-434A-BEF5-8FB0D86E201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4016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A78-DA05-434A-BEF5-8FB0D86E201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452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A78-DA05-434A-BEF5-8FB0D86E201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4921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A78-DA05-434A-BEF5-8FB0D86E201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700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A78-DA05-434A-BEF5-8FB0D86E201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553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A78-DA05-434A-BEF5-8FB0D86E201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5909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A78-DA05-434A-BEF5-8FB0D86E201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242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A78-DA05-434A-BEF5-8FB0D86E201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5937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A78-DA05-434A-BEF5-8FB0D86E201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5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56000" y="675000"/>
            <a:ext cx="7020000" cy="702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 smtClean="0"/>
              <a:t>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000" y="1512000"/>
            <a:ext cx="7020000" cy="310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A78-DA05-434A-BEF5-8FB0D86E201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512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A78-DA05-434A-BEF5-8FB0D86E201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7987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A78-DA05-434A-BEF5-8FB0D86E201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598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A78-DA05-434A-BEF5-8FB0D86E201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930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A78-DA05-434A-BEF5-8FB0D86E201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900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A78-DA05-434A-BEF5-8FB0D86E201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302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A78-DA05-434A-BEF5-8FB0D86E201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660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A78-DA05-434A-BEF5-8FB0D86E201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4409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A78-DA05-434A-BEF5-8FB0D86E201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8809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A78-DA05-434A-BEF5-8FB0D86E201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829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6056" y="1512000"/>
            <a:ext cx="3420000" cy="3105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4608" y="1512000"/>
            <a:ext cx="3420000" cy="3105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56000" y="675000"/>
            <a:ext cx="7020000" cy="702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 smtClean="0"/>
              <a:t>Heading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656000" y="675000"/>
            <a:ext cx="7020000" cy="702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 smtClean="0"/>
              <a:t>Heading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56000" y="3057805"/>
            <a:ext cx="7020000" cy="1268927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656000" y="1512000"/>
            <a:ext cx="7020000" cy="31050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1656456" y="675000"/>
            <a:ext cx="7020000" cy="702078"/>
          </a:xfrm>
          <a:prstGeom prst="rect">
            <a:avLst/>
          </a:prstGeom>
        </p:spPr>
        <p:txBody>
          <a:bodyPr/>
          <a:lstStyle>
            <a:lvl1pPr algn="l">
              <a:defRPr sz="4000" b="1"/>
            </a:lvl1pPr>
          </a:lstStyle>
          <a:p>
            <a:r>
              <a:rPr lang="en-US" dirty="0" smtClean="0"/>
              <a:t>Contact details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A78-DA05-434A-BEF5-8FB0D86E201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84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77A78-DA05-434A-BEF5-8FB0D86E201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63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10" y="33462"/>
            <a:ext cx="3960440" cy="8492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020" y="4243247"/>
            <a:ext cx="9144000" cy="900253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A177A78-DA05-434A-BEF5-8FB0D86E20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124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A177A78-DA05-434A-BEF5-8FB0D86E20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814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gen-bioenergy.net/" TargetMode="External"/><Relationship Id="rId2" Type="http://schemas.openxmlformats.org/officeDocument/2006/relationships/hyperlink" Target="mailto:p.thornley@aston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upergen-bioenergy.net/comi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supergen-bioenergy.net/comi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139702"/>
            <a:ext cx="8712968" cy="1102519"/>
          </a:xfrm>
        </p:spPr>
        <p:txBody>
          <a:bodyPr>
            <a:normAutofit fontScale="90000"/>
          </a:bodyPr>
          <a:lstStyle/>
          <a:p>
            <a:r>
              <a:rPr lang="en-GB" sz="4900" dirty="0" smtClean="0"/>
              <a:t>Bioenergy role in electricity production and sustainability issues</a:t>
            </a:r>
            <a:r>
              <a:rPr lang="en-GB" sz="2800" b="0" dirty="0" smtClean="0"/>
              <a:t/>
            </a:r>
            <a:br>
              <a:rPr lang="en-GB" sz="2800" b="0" dirty="0" smtClean="0"/>
            </a:br>
            <a:r>
              <a:rPr lang="en-GB" sz="2800" b="0" dirty="0" err="1" smtClean="0"/>
              <a:t>Prof</a:t>
            </a:r>
            <a:r>
              <a:rPr lang="en-GB" sz="2800" b="0" dirty="0" err="1"/>
              <a:t>.</a:t>
            </a:r>
            <a:r>
              <a:rPr lang="en-GB" sz="2800" b="0" dirty="0"/>
              <a:t> Patricia </a:t>
            </a:r>
            <a:r>
              <a:rPr lang="en-GB" sz="2800" b="0" dirty="0" smtClean="0"/>
              <a:t>Thornley</a:t>
            </a:r>
            <a:br>
              <a:rPr lang="en-GB" sz="2800" b="0" dirty="0" smtClean="0"/>
            </a:br>
            <a:r>
              <a:rPr lang="en-GB" sz="2800" b="0" dirty="0" smtClean="0"/>
              <a:t>Director, </a:t>
            </a:r>
            <a:r>
              <a:rPr lang="en-GB" sz="2800" b="0" dirty="0" smtClean="0"/>
              <a:t>Energy and </a:t>
            </a:r>
            <a:r>
              <a:rPr lang="en-GB" sz="2800" b="0" dirty="0" err="1" smtClean="0"/>
              <a:t>Bioproducts</a:t>
            </a:r>
            <a:r>
              <a:rPr lang="en-GB" sz="2800" b="0" dirty="0" smtClean="0"/>
              <a:t> Research </a:t>
            </a:r>
            <a:r>
              <a:rPr lang="en-GB" sz="2800" b="0" dirty="0" smtClean="0"/>
              <a:t>Institute</a:t>
            </a:r>
            <a:br>
              <a:rPr lang="en-GB" sz="2800" b="0" dirty="0" smtClean="0"/>
            </a:br>
            <a:r>
              <a:rPr lang="en-GB" sz="2800" b="0" dirty="0" smtClean="0"/>
              <a:t>and </a:t>
            </a:r>
            <a:r>
              <a:rPr lang="en-GB" sz="2800" b="0" dirty="0"/>
              <a:t>Supergen Bioenergy </a:t>
            </a:r>
            <a:r>
              <a:rPr lang="en-GB" sz="2800" b="0" dirty="0" smtClean="0"/>
              <a:t>Hub</a:t>
            </a:r>
            <a:br>
              <a:rPr lang="en-GB" sz="2800" b="0" dirty="0" smtClean="0"/>
            </a:br>
            <a:r>
              <a:rPr lang="en-GB" sz="2800" b="0" dirty="0" smtClean="0"/>
              <a:t>18 April 2020</a:t>
            </a:r>
            <a:br>
              <a:rPr lang="en-GB" sz="2800" b="0" dirty="0" smtClean="0"/>
            </a:br>
            <a:endParaRPr lang="en-GB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1923678"/>
            <a:ext cx="6876256" cy="110251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Patricia Thornley</a:t>
            </a:r>
            <a:r>
              <a:rPr lang="en-GB" sz="2800" b="0" dirty="0"/>
              <a:t/>
            </a:r>
            <a:br>
              <a:rPr lang="en-GB" sz="2800" b="0" dirty="0"/>
            </a:br>
            <a:r>
              <a:rPr lang="en-GB" sz="2800" b="0" dirty="0" smtClean="0">
                <a:hlinkClick r:id="rId2"/>
              </a:rPr>
              <a:t>p.thornley@aston.ac.uk</a:t>
            </a:r>
            <a:r>
              <a:rPr lang="en-GB" sz="2800" b="0" dirty="0" smtClean="0"/>
              <a:t/>
            </a:r>
            <a:br>
              <a:rPr lang="en-GB" sz="2800" b="0" dirty="0" smtClean="0"/>
            </a:br>
            <a:r>
              <a:rPr lang="en-GB" sz="2800" b="0" dirty="0" smtClean="0">
                <a:hlinkClick r:id="rId3"/>
              </a:rPr>
              <a:t>www.supergen-bioenergy.net</a:t>
            </a:r>
            <a:r>
              <a:rPr lang="en-GB" sz="2800" b="0" dirty="0" smtClean="0"/>
              <a:t/>
            </a:r>
            <a:br>
              <a:rPr lang="en-GB" sz="2800" b="0" dirty="0" smtClean="0"/>
            </a:br>
            <a:r>
              <a:rPr lang="en-GB" sz="2800" b="0" dirty="0" smtClean="0"/>
              <a:t/>
            </a:r>
            <a:br>
              <a:rPr lang="en-GB" sz="2800" b="0" dirty="0" smtClean="0"/>
            </a:br>
            <a:r>
              <a:rPr lang="en-GB" sz="2800" b="0" dirty="0" smtClean="0"/>
              <a:t>A graphic introduction </a:t>
            </a:r>
            <a:r>
              <a:rPr lang="en-GB" sz="2800" b="0" dirty="0"/>
              <a:t>to bioenergy: </a:t>
            </a:r>
            <a:r>
              <a:rPr lang="en-GB" sz="2800" b="0" dirty="0" smtClean="0">
                <a:hlinkClick r:id="rId4"/>
              </a:rPr>
              <a:t>www.supergen-bioenergy.net/comic</a:t>
            </a:r>
            <a:r>
              <a:rPr lang="en-GB" sz="2800" b="0" dirty="0" smtClean="0"/>
              <a:t> </a:t>
            </a: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4995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Electricity from biomass 2018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414964"/>
              </p:ext>
            </p:extLst>
          </p:nvPr>
        </p:nvGraphicFramePr>
        <p:xfrm>
          <a:off x="323528" y="1131590"/>
          <a:ext cx="8712968" cy="3462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123478"/>
            <a:ext cx="2133600" cy="273844"/>
          </a:xfrm>
        </p:spPr>
        <p:txBody>
          <a:bodyPr/>
          <a:lstStyle/>
          <a:p>
            <a:fld id="{5A177A78-DA05-434A-BEF5-8FB0D86E2012}" type="slidenum">
              <a:rPr lang="en-US" sz="1800" b="1" smtClean="0">
                <a:solidFill>
                  <a:schemeClr val="tx1"/>
                </a:solidFill>
                <a:latin typeface="Calibri"/>
              </a:rPr>
              <a:pPr/>
              <a:t>2</a:t>
            </a:fld>
            <a:endParaRPr lang="en-US" sz="1800" b="1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402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Trends in biomass electricity 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131590"/>
            <a:ext cx="8424480" cy="348541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Electricity g</a:t>
            </a:r>
            <a:r>
              <a:rPr lang="en-GB" dirty="0" smtClean="0"/>
              <a:t>eneration increased </a:t>
            </a:r>
            <a:r>
              <a:rPr lang="en-GB" dirty="0" smtClean="0"/>
              <a:t>9.4% from </a:t>
            </a:r>
            <a:r>
              <a:rPr lang="en-GB" dirty="0" smtClean="0"/>
              <a:t>2018</a:t>
            </a:r>
          </a:p>
          <a:p>
            <a:r>
              <a:rPr lang="en-GB" dirty="0" smtClean="0"/>
              <a:t>Small-scale: </a:t>
            </a:r>
            <a:r>
              <a:rPr lang="en-GB" dirty="0" smtClean="0"/>
              <a:t>58 </a:t>
            </a:r>
            <a:r>
              <a:rPr lang="en-GB" dirty="0" smtClean="0"/>
              <a:t>new small </a:t>
            </a:r>
            <a:r>
              <a:rPr lang="en-GB" dirty="0" smtClean="0"/>
              <a:t>self-supplying sites in 2018</a:t>
            </a:r>
          </a:p>
          <a:p>
            <a:r>
              <a:rPr lang="en-GB" dirty="0" smtClean="0"/>
              <a:t>Large-scale: Two coal-fired power plant conversions: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dirty="0" err="1" smtClean="0"/>
              <a:t>Lynemouth</a:t>
            </a:r>
            <a:r>
              <a:rPr lang="en-GB" dirty="0" smtClean="0"/>
              <a:t> </a:t>
            </a:r>
            <a:r>
              <a:rPr lang="en-GB" dirty="0" smtClean="0"/>
              <a:t>converted to wood (420 </a:t>
            </a:r>
            <a:r>
              <a:rPr lang="en-GB" dirty="0" smtClean="0"/>
              <a:t>MW); 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dirty="0" err="1" smtClean="0"/>
              <a:t>Drax</a:t>
            </a:r>
            <a:r>
              <a:rPr lang="en-GB" dirty="0" smtClean="0"/>
              <a:t> </a:t>
            </a:r>
            <a:r>
              <a:rPr lang="en-GB" dirty="0" smtClean="0"/>
              <a:t>additional plant biomass capacity (700 MW)</a:t>
            </a:r>
          </a:p>
          <a:p>
            <a:r>
              <a:rPr lang="en-GB" dirty="0" smtClean="0"/>
              <a:t>Energy from waste up 5.5%</a:t>
            </a:r>
          </a:p>
          <a:p>
            <a:r>
              <a:rPr lang="en-GB" dirty="0" smtClean="0"/>
              <a:t>Continued fall of landfill gas (8.6%)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60232" y="123478"/>
            <a:ext cx="2133600" cy="273844"/>
          </a:xfrm>
        </p:spPr>
        <p:txBody>
          <a:bodyPr/>
          <a:lstStyle/>
          <a:p>
            <a:fld id="{5A177A78-DA05-434A-BEF5-8FB0D86E2012}" type="slidenum">
              <a:rPr lang="en-US" sz="1800" b="1" smtClean="0">
                <a:solidFill>
                  <a:srgbClr val="000000"/>
                </a:solidFill>
                <a:latin typeface="Calibri"/>
              </a:rPr>
              <a:pPr/>
              <a:t>3</a:t>
            </a:fld>
            <a:endParaRPr lang="en-US" sz="1800" b="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549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bioenergy comes from</a:t>
            </a:r>
            <a:endParaRPr lang="en-US" b="1" dirty="0"/>
          </a:p>
        </p:txBody>
      </p:sp>
      <p:pic>
        <p:nvPicPr>
          <p:cNvPr id="4" name="Picture 5" descr="IM0019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059582"/>
            <a:ext cx="2232248" cy="1255750"/>
          </a:xfrm>
          <a:prstGeom prst="rect">
            <a:avLst/>
          </a:prstGeom>
          <a:noFill/>
          <a:ln/>
        </p:spPr>
      </p:pic>
      <p:pic>
        <p:nvPicPr>
          <p:cNvPr id="5" name="Picture 6" descr="wi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7544" y="2355726"/>
            <a:ext cx="2088232" cy="1174425"/>
          </a:xfrm>
          <a:prstGeom prst="rect">
            <a:avLst/>
          </a:prstGeom>
          <a:noFill/>
          <a:ln/>
        </p:spPr>
      </p:pic>
      <p:pic>
        <p:nvPicPr>
          <p:cNvPr id="6" name="Picture 6" descr="CIMG05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7544" y="3651870"/>
            <a:ext cx="2232248" cy="1420769"/>
          </a:xfrm>
          <a:prstGeom prst="rect">
            <a:avLst/>
          </a:prstGeom>
          <a:noFill/>
          <a:ln/>
        </p:spPr>
      </p:pic>
      <p:pic>
        <p:nvPicPr>
          <p:cNvPr id="7" name="Picture 5" descr="Pellets_ha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347864" y="1059582"/>
            <a:ext cx="2088232" cy="1340515"/>
          </a:xfrm>
          <a:prstGeom prst="rect">
            <a:avLst/>
          </a:prstGeom>
          <a:noFill/>
          <a:ln/>
        </p:spPr>
      </p:pic>
      <p:pic>
        <p:nvPicPr>
          <p:cNvPr id="8" name="Picture 6" descr="stra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347864" y="2427734"/>
            <a:ext cx="2088232" cy="1566173"/>
          </a:xfrm>
          <a:prstGeom prst="rect">
            <a:avLst/>
          </a:prstGeom>
          <a:noFill/>
          <a:ln/>
        </p:spPr>
      </p:pic>
      <p:pic>
        <p:nvPicPr>
          <p:cNvPr id="9" name="Picture 6" descr="Picture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347864" y="3942883"/>
            <a:ext cx="2078091" cy="1169337"/>
          </a:xfrm>
          <a:prstGeom prst="rect">
            <a:avLst/>
          </a:prstGeom>
          <a:noFill/>
          <a:ln/>
        </p:spPr>
      </p:pic>
      <p:pic>
        <p:nvPicPr>
          <p:cNvPr id="10" name="Picture 6" descr="SGen miscanthu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156176" y="1059582"/>
            <a:ext cx="2448272" cy="1323269"/>
          </a:xfrm>
          <a:prstGeom prst="rect">
            <a:avLst/>
          </a:prstGeom>
          <a:noFill/>
          <a:ln/>
        </p:spPr>
      </p:pic>
      <p:pic>
        <p:nvPicPr>
          <p:cNvPr id="11" name="Picture 6" descr="DSC_07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6156176" y="2499742"/>
            <a:ext cx="2454283" cy="1224136"/>
          </a:xfrm>
          <a:prstGeom prst="rect">
            <a:avLst/>
          </a:prstGeom>
          <a:noFill/>
          <a:ln/>
        </p:spPr>
      </p:pic>
      <p:pic>
        <p:nvPicPr>
          <p:cNvPr id="12" name="Picture 3" descr="palmplantati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6228184" y="3795886"/>
            <a:ext cx="2376264" cy="1183842"/>
          </a:xfrm>
          <a:prstGeom prst="rect">
            <a:avLst/>
          </a:prstGeom>
          <a:noFill/>
          <a:ln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04248" y="123478"/>
            <a:ext cx="2133600" cy="273844"/>
          </a:xfrm>
        </p:spPr>
        <p:txBody>
          <a:bodyPr/>
          <a:lstStyle/>
          <a:p>
            <a:fld id="{5A177A78-DA05-434A-BEF5-8FB0D86E2012}" type="slidenum">
              <a:rPr lang="en-US" sz="1800" b="1" smtClean="0">
                <a:solidFill>
                  <a:srgbClr val="000000"/>
                </a:solidFill>
                <a:latin typeface="Calibri"/>
              </a:rPr>
              <a:pPr/>
              <a:t>4</a:t>
            </a:fld>
            <a:endParaRPr lang="en-US" sz="1800" b="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826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52" y="62163"/>
            <a:ext cx="8229600" cy="857250"/>
          </a:xfrm>
        </p:spPr>
        <p:txBody>
          <a:bodyPr/>
          <a:lstStyle/>
          <a:p>
            <a:r>
              <a:rPr lang="en-US" b="1" dirty="0" smtClean="0"/>
              <a:t>What bioenergy is used for</a:t>
            </a:r>
            <a:endParaRPr lang="en-US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0952" y="4324991"/>
            <a:ext cx="90364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/>
              <a:t>Thornley, P., “</a:t>
            </a:r>
            <a:r>
              <a:rPr lang="en-GB" sz="2400" dirty="0" err="1"/>
              <a:t>Biofuels</a:t>
            </a:r>
            <a:r>
              <a:rPr lang="en-GB" sz="2400" dirty="0"/>
              <a:t> Review”, Report for Government Office for Science, prepared as part of the Foresight Programme, June 2012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32240" y="123478"/>
            <a:ext cx="2133600" cy="273844"/>
          </a:xfrm>
        </p:spPr>
        <p:txBody>
          <a:bodyPr/>
          <a:lstStyle/>
          <a:p>
            <a:fld id="{5A177A78-DA05-434A-BEF5-8FB0D86E2012}" type="slidenum">
              <a:rPr lang="en-US" sz="1800" b="1" smtClean="0">
                <a:solidFill>
                  <a:srgbClr val="000000"/>
                </a:solidFill>
                <a:latin typeface="Calibri"/>
              </a:rPr>
              <a:pPr/>
              <a:t>5</a:t>
            </a:fld>
            <a:endParaRPr lang="en-US" sz="18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19413"/>
            <a:ext cx="7704856" cy="334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7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53469"/>
            <a:ext cx="5832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“Biomass can be produced and used in ways that are both low carbon and sustainable”</a:t>
            </a:r>
          </a:p>
          <a:p>
            <a:endParaRPr lang="en-GB" sz="2400" dirty="0" smtClean="0"/>
          </a:p>
          <a:p>
            <a:r>
              <a:rPr lang="en-GB" sz="2400" dirty="0" smtClean="0"/>
              <a:t>“Biomass can make a significant contribution to tackling climate change”</a:t>
            </a:r>
          </a:p>
          <a:p>
            <a:endParaRPr lang="en-GB" sz="2400" dirty="0" smtClean="0"/>
          </a:p>
          <a:p>
            <a:r>
              <a:rPr lang="en-GB" sz="2400" dirty="0" smtClean="0"/>
              <a:t>“There are risks that biomass production and use could in some circumstances be worse for the climate than using fossil fuels”</a:t>
            </a:r>
          </a:p>
          <a:p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49" y="1491630"/>
            <a:ext cx="2452693" cy="25742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32240" y="123478"/>
            <a:ext cx="2133600" cy="273844"/>
          </a:xfrm>
        </p:spPr>
        <p:txBody>
          <a:bodyPr/>
          <a:lstStyle/>
          <a:p>
            <a:fld id="{5A177A78-DA05-434A-BEF5-8FB0D86E2012}" type="slidenum">
              <a:rPr lang="en-US" sz="1800" b="1" smtClean="0">
                <a:solidFill>
                  <a:srgbClr val="000000"/>
                </a:solidFill>
                <a:latin typeface="Calibri"/>
              </a:rPr>
              <a:pPr/>
              <a:t>6</a:t>
            </a:fld>
            <a:endParaRPr lang="en-US" sz="18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b="1" dirty="0" smtClean="0"/>
              <a:t>Biomass in a low carbon economy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24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Possible future role for </a:t>
            </a:r>
            <a:r>
              <a:rPr lang="en-US" b="1" dirty="0" smtClean="0"/>
              <a:t>biomass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131590"/>
            <a:ext cx="8424480" cy="279031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Up to 45% of UK energy demand</a:t>
            </a:r>
            <a:r>
              <a:rPr lang="en-GB" baseline="30000" dirty="0" smtClean="0"/>
              <a:t>1</a:t>
            </a:r>
            <a:endParaRPr lang="en-GB" dirty="0" smtClean="0"/>
          </a:p>
          <a:p>
            <a:r>
              <a:rPr lang="en-GB" dirty="0" smtClean="0"/>
              <a:t>10% electricity (baseload)</a:t>
            </a:r>
          </a:p>
          <a:p>
            <a:r>
              <a:rPr lang="en-GB" dirty="0" smtClean="0"/>
              <a:t>50% heat (industrial, district, gas)</a:t>
            </a:r>
          </a:p>
          <a:p>
            <a:r>
              <a:rPr lang="en-GB" dirty="0" smtClean="0"/>
              <a:t>20% liquid fuels (aviation, shipping, heavy duty/mobile plant)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08391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1. Welfle A., Gilbert P., Thornley P., Securing a bioenergy future without imports, Energy Policy, </a:t>
            </a:r>
            <a:r>
              <a:rPr lang="en-GB" sz="2400" dirty="0" err="1" smtClean="0"/>
              <a:t>vol</a:t>
            </a:r>
            <a:r>
              <a:rPr lang="en-GB" sz="2400" dirty="0" smtClean="0"/>
              <a:t> 68, 2014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6256" y="195486"/>
            <a:ext cx="2133600" cy="273844"/>
          </a:xfrm>
        </p:spPr>
        <p:txBody>
          <a:bodyPr/>
          <a:lstStyle/>
          <a:p>
            <a:fld id="{5A177A78-DA05-434A-BEF5-8FB0D86E2012}" type="slidenum">
              <a:rPr lang="en-US" sz="1800" b="1" smtClean="0">
                <a:solidFill>
                  <a:srgbClr val="000000"/>
                </a:solidFill>
                <a:latin typeface="Calibri"/>
              </a:rPr>
              <a:pPr/>
              <a:t>7</a:t>
            </a:fld>
            <a:endParaRPr lang="en-US" sz="1800" b="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586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Sustainability </a:t>
            </a:r>
            <a:r>
              <a:rPr lang="en-US" b="1" dirty="0" smtClean="0"/>
              <a:t>trade-offs</a:t>
            </a:r>
            <a:endParaRPr lang="en-US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3" y="1051690"/>
            <a:ext cx="7227360" cy="33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56928" y="4372401"/>
            <a:ext cx="8208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Thornley &amp; Gilbert, “Biofuels: Balancing risks and rewards”, Interface Focus,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1923196"/>
            <a:ext cx="30697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Fossil fuel impacts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Biodiesel impacts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34483" y="1995686"/>
            <a:ext cx="216024" cy="216024"/>
          </a:xfrm>
          <a:prstGeom prst="rect">
            <a:avLst/>
          </a:prstGeom>
          <a:solidFill>
            <a:srgbClr val="828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34483" y="2589585"/>
            <a:ext cx="216024" cy="216024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04248" y="123478"/>
            <a:ext cx="2133600" cy="273844"/>
          </a:xfrm>
        </p:spPr>
        <p:txBody>
          <a:bodyPr/>
          <a:lstStyle/>
          <a:p>
            <a:fld id="{5A177A78-DA05-434A-BEF5-8FB0D86E2012}" type="slidenum">
              <a:rPr lang="en-US" sz="1800" b="1" smtClean="0">
                <a:solidFill>
                  <a:srgbClr val="000000"/>
                </a:solidFill>
                <a:latin typeface="Calibri"/>
              </a:rPr>
              <a:pPr/>
              <a:t>8</a:t>
            </a:fld>
            <a:endParaRPr lang="en-US" sz="1800" b="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63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Carbon balances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04248" y="123478"/>
            <a:ext cx="2133600" cy="273844"/>
          </a:xfrm>
        </p:spPr>
        <p:txBody>
          <a:bodyPr/>
          <a:lstStyle/>
          <a:p>
            <a:fld id="{5A177A78-DA05-434A-BEF5-8FB0D86E2012}" type="slidenum">
              <a:rPr lang="en-US" sz="1800" b="1" smtClean="0">
                <a:solidFill>
                  <a:srgbClr val="000000"/>
                </a:solidFill>
                <a:latin typeface="Calibri"/>
              </a:rPr>
              <a:pPr/>
              <a:t>9</a:t>
            </a:fld>
            <a:endParaRPr lang="en-US" sz="18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3229"/>
            <a:ext cx="6148901" cy="39645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20272" y="1063229"/>
            <a:ext cx="1917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Bioenergy: </a:t>
            </a:r>
          </a:p>
          <a:p>
            <a:r>
              <a:rPr lang="en-GB" sz="2400" dirty="0" smtClean="0"/>
              <a:t>A graphic introduction</a:t>
            </a:r>
          </a:p>
          <a:p>
            <a:endParaRPr lang="en-GB" sz="2400" dirty="0"/>
          </a:p>
          <a:p>
            <a:r>
              <a:rPr lang="en-GB" sz="2400" dirty="0" smtClean="0"/>
              <a:t>Supergen Bioenergy Hub</a:t>
            </a:r>
          </a:p>
          <a:p>
            <a:r>
              <a:rPr lang="en-GB" sz="2400" dirty="0" smtClean="0">
                <a:hlinkClick r:id="rId4"/>
              </a:rPr>
              <a:t>supergen-bioenergy.net/comic</a:t>
            </a:r>
            <a:r>
              <a:rPr lang="en-GB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4707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Bioenergy role in electricity production and sustainability issues Prof. Patricia Thornley Director, Energy and Bio&quot;/&gt;&lt;property id=&quot;20307&quot; value=&quot;266&quot;/&gt;&lt;/object&gt;&lt;object type=&quot;3&quot; unique_id=&quot;10004&quot;&gt;&lt;property id=&quot;20148&quot; value=&quot;5&quot;/&gt;&lt;property id=&quot;20300&quot; value=&quot;Slide 2 - &amp;quot;Electricity from biomass 2018&amp;quot;&quot;/&gt;&lt;property id=&quot;20307&quot; value=&quot;509&quot;/&gt;&lt;/object&gt;&lt;object type=&quot;3&quot; unique_id=&quot;10005&quot;&gt;&lt;property id=&quot;20148&quot; value=&quot;5&quot;/&gt;&lt;property id=&quot;20300&quot; value=&quot;Slide 3 - &amp;quot;Trends in biomass electricity &amp;quot;&quot;/&gt;&lt;property id=&quot;20307&quot; value=&quot;510&quot;/&gt;&lt;/object&gt;&lt;object type=&quot;3&quot; unique_id=&quot;10006&quot;&gt;&lt;property id=&quot;20148&quot; value=&quot;5&quot;/&gt;&lt;property id=&quot;20300&quot; value=&quot;Slide 4 - &amp;quot;Where bioenergy comes from&amp;quot;&quot;/&gt;&lt;property id=&quot;20307&quot; value=&quot;511&quot;/&gt;&lt;/object&gt;&lt;object type=&quot;3&quot; unique_id=&quot;10007&quot;&gt;&lt;property id=&quot;20148&quot; value=&quot;5&quot;/&gt;&lt;property id=&quot;20300&quot; value=&quot;Slide 5 - &amp;quot;What bioenergy is used for&amp;quot;&quot;/&gt;&lt;property id=&quot;20307&quot; value=&quot;512&quot;/&gt;&lt;/object&gt;&lt;object type=&quot;3&quot; unique_id=&quot;10008&quot;&gt;&lt;property id=&quot;20148&quot; value=&quot;5&quot;/&gt;&lt;property id=&quot;20300&quot; value=&quot;Slide 6 - &amp;quot;Biomass in a low carbon economy&amp;quot;&quot;/&gt;&lt;property id=&quot;20307&quot; value=&quot;513&quot;/&gt;&lt;/object&gt;&lt;object type=&quot;3&quot; unique_id=&quot;10009&quot;&gt;&lt;property id=&quot;20148&quot; value=&quot;5&quot;/&gt;&lt;property id=&quot;20300&quot; value=&quot;Slide 7 - &amp;quot;Possible future role for biomass&amp;quot;&quot;/&gt;&lt;property id=&quot;20307&quot; value=&quot;514&quot;/&gt;&lt;/object&gt;&lt;object type=&quot;3&quot; unique_id=&quot;10011&quot;&gt;&lt;property id=&quot;20148&quot; value=&quot;5&quot;/&gt;&lt;property id=&quot;20300&quot; value=&quot;Slide 9 - &amp;quot;Carbon balances&amp;quot;&quot;/&gt;&lt;property id=&quot;20307&quot; value=&quot;516&quot;/&gt;&lt;/object&gt;&lt;object type=&quot;3&quot; unique_id=&quot;10013&quot;&gt;&lt;property id=&quot;20148&quot; value=&quot;5&quot;/&gt;&lt;property id=&quot;20300&quot; value=&quot;Slide 10 - &amp;quot;Patricia Thornley p.thornley@aston.ac.uk www.supergen-bioenergy.net  A graphic introduction to bioenergy: www.supe&quot;/&gt;&lt;property id=&quot;20307&quot; value=&quot;434&quot;/&gt;&lt;/object&gt;&lt;object type=&quot;3&quot; unique_id=&quot;10765&quot;&gt;&lt;property id=&quot;20148&quot; value=&quot;5&quot;/&gt;&lt;property id=&quot;20300&quot; value=&quot;Slide 8 - &amp;quot;Sustainability trade-offs&amp;quot;&quot;/&gt;&lt;property id=&quot;20307&quot; value=&quot;518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upergen_Templ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Supergen_Template_UoM_Tyndall</Template>
  <TotalTime>1686</TotalTime>
  <Words>258</Words>
  <Application>Microsoft Office PowerPoint</Application>
  <PresentationFormat>On-screen Show (16:9)</PresentationFormat>
  <Paragraphs>48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Supergen_Templet</vt:lpstr>
      <vt:lpstr>Office Theme</vt:lpstr>
      <vt:lpstr>1_Office Theme</vt:lpstr>
      <vt:lpstr>Bioenergy role in electricity production and sustainability issues Prof. Patricia Thornley Director, Energy and Bioproducts Research Institute and Supergen Bioenergy Hub 18 April 2020 </vt:lpstr>
      <vt:lpstr>Electricity from biomass 2018</vt:lpstr>
      <vt:lpstr>Trends in biomass electricity </vt:lpstr>
      <vt:lpstr>Where bioenergy comes from</vt:lpstr>
      <vt:lpstr>What bioenergy is used for</vt:lpstr>
      <vt:lpstr>Biomass in a low carbon economy</vt:lpstr>
      <vt:lpstr>Possible future role for biomass</vt:lpstr>
      <vt:lpstr>Sustainability trade-offs</vt:lpstr>
      <vt:lpstr>Carbon balances</vt:lpstr>
      <vt:lpstr>Patricia Thornley p.thornley@aston.ac.uk www.supergen-bioenergy.net  A graphic introduction to bioenergy: www.supergen-bioenergy.net/comic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Bioenergy Mapping  University of Manchester</dc:title>
  <dc:creator>mcjsssmr6</dc:creator>
  <cp:lastModifiedBy>Heaton, Catriona</cp:lastModifiedBy>
  <cp:revision>161</cp:revision>
  <dcterms:created xsi:type="dcterms:W3CDTF">2013-02-02T15:56:20Z</dcterms:created>
  <dcterms:modified xsi:type="dcterms:W3CDTF">2020-04-08T14:59:08Z</dcterms:modified>
</cp:coreProperties>
</file>